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6"/>
  </p:normalViewPr>
  <p:slideViewPr>
    <p:cSldViewPr snapToGrid="0" snapToObjects="1">
      <p:cViewPr varScale="1">
        <p:scale>
          <a:sx n="78" d="100"/>
          <a:sy n="78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creativecommons.org/licenses/by-nc/3.0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Line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quarter" idx="13"/>
          </p:nvPr>
        </p:nvSpPr>
        <p:spPr>
          <a:xfrm>
            <a:off x="6667500" y="1803400"/>
            <a:ext cx="58166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7" name="Image"/>
          <p:cNvSpPr>
            <a:spLocks noGrp="1"/>
          </p:cNvSpPr>
          <p:nvPr>
            <p:ph type="pic" sz="quarter" idx="14"/>
          </p:nvPr>
        </p:nvSpPr>
        <p:spPr>
          <a:xfrm>
            <a:off x="520700" y="1803400"/>
            <a:ext cx="58039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520700" y="1778000"/>
            <a:ext cx="37592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sz="half" idx="14"/>
          </p:nvPr>
        </p:nvSpPr>
        <p:spPr>
          <a:xfrm>
            <a:off x="4622800" y="1778000"/>
            <a:ext cx="78867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half" idx="13"/>
          </p:nvPr>
        </p:nvSpPr>
        <p:spPr>
          <a:xfrm>
            <a:off x="469900" y="457200"/>
            <a:ext cx="5842000" cy="8064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half" idx="14"/>
          </p:nvPr>
        </p:nvSpPr>
        <p:spPr>
          <a:xfrm>
            <a:off x="6654800" y="508000"/>
            <a:ext cx="5829300" cy="8013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" name="Line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Image"/>
          <p:cNvSpPr>
            <a:spLocks noGrp="1"/>
          </p:cNvSpPr>
          <p:nvPr>
            <p:ph type="pic" sz="quarter" idx="13"/>
          </p:nvPr>
        </p:nvSpPr>
        <p:spPr>
          <a:xfrm>
            <a:off x="5080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Image"/>
          <p:cNvSpPr>
            <a:spLocks noGrp="1"/>
          </p:cNvSpPr>
          <p:nvPr>
            <p:ph type="pic" sz="quarter" idx="14"/>
          </p:nvPr>
        </p:nvSpPr>
        <p:spPr>
          <a:xfrm>
            <a:off x="8724900" y="1778000"/>
            <a:ext cx="37592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2" name="Image"/>
          <p:cNvSpPr>
            <a:spLocks noGrp="1"/>
          </p:cNvSpPr>
          <p:nvPr>
            <p:ph type="pic" sz="quarter" idx="15"/>
          </p:nvPr>
        </p:nvSpPr>
        <p:spPr>
          <a:xfrm>
            <a:off x="46228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>
            <a:spLocks noGrp="1"/>
          </p:cNvSpPr>
          <p:nvPr>
            <p:ph type="pic" idx="13"/>
          </p:nvPr>
        </p:nvSpPr>
        <p:spPr>
          <a:xfrm>
            <a:off x="533400" y="508000"/>
            <a:ext cx="119380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Line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Image"/>
          <p:cNvSpPr>
            <a:spLocks noGrp="1"/>
          </p:cNvSpPr>
          <p:nvPr>
            <p:ph type="pic" sz="half" idx="13"/>
          </p:nvPr>
        </p:nvSpPr>
        <p:spPr>
          <a:xfrm>
            <a:off x="508000" y="520700"/>
            <a:ext cx="58166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4"/>
          </p:nvPr>
        </p:nvSpPr>
        <p:spPr>
          <a:xfrm>
            <a:off x="6667500" y="520700"/>
            <a:ext cx="5816600" cy="3810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4" name="Image"/>
          <p:cNvSpPr>
            <a:spLocks noGrp="1"/>
          </p:cNvSpPr>
          <p:nvPr>
            <p:ph type="pic" sz="quarter" idx="15"/>
          </p:nvPr>
        </p:nvSpPr>
        <p:spPr>
          <a:xfrm>
            <a:off x="6667500" y="4660900"/>
            <a:ext cx="5816600" cy="3822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" name="Line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Line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Image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7" name="Image"/>
          <p:cNvSpPr>
            <a:spLocks noGrp="1"/>
          </p:cNvSpPr>
          <p:nvPr>
            <p:ph type="pic" sz="quarter" idx="14"/>
          </p:nvPr>
        </p:nvSpPr>
        <p:spPr>
          <a:xfrm>
            <a:off x="9220200" y="3289300"/>
            <a:ext cx="3276600" cy="2438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Image"/>
          <p:cNvSpPr>
            <a:spLocks noGrp="1"/>
          </p:cNvSpPr>
          <p:nvPr>
            <p:ph type="pic" sz="quarter" idx="15"/>
          </p:nvPr>
        </p:nvSpPr>
        <p:spPr>
          <a:xfrm>
            <a:off x="9220200" y="60198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9" name="Image"/>
          <p:cNvSpPr>
            <a:spLocks noGrp="1"/>
          </p:cNvSpPr>
          <p:nvPr>
            <p:ph type="pic" sz="quarter" idx="16"/>
          </p:nvPr>
        </p:nvSpPr>
        <p:spPr>
          <a:xfrm>
            <a:off x="9220200" y="5080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"/>
          <p:cNvSpPr/>
          <p:nvPr/>
        </p:nvSpPr>
        <p:spPr>
          <a:xfrm flipV="1">
            <a:off x="908290" y="4366805"/>
            <a:ext cx="11220733" cy="2"/>
          </a:xfrm>
          <a:prstGeom prst="line">
            <a:avLst/>
          </a:prstGeom>
          <a:ln w="12700">
            <a:solidFill>
              <a:srgbClr val="919191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7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esu-logo.png" descr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Produced…"/>
          <p:cNvSpPr txBox="1"/>
          <p:nvPr/>
        </p:nvSpPr>
        <p:spPr>
          <a:xfrm>
            <a:off x="507045" y="4584700"/>
            <a:ext cx="2846528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4200">
              <a:lnSpc>
                <a:spcPct val="80000"/>
              </a:lnSpc>
              <a:defRPr sz="48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Produced </a:t>
            </a:r>
          </a:p>
          <a:p>
            <a:pPr algn="r" defTabSz="584200">
              <a:lnSpc>
                <a:spcPct val="80000"/>
              </a:lnSpc>
              <a:defRPr sz="480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by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3707033" y="6616700"/>
            <a:ext cx="4610101" cy="1371601"/>
            <a:chOff x="0" y="0"/>
            <a:chExt cx="4610100" cy="1371600"/>
          </a:xfrm>
        </p:grpSpPr>
        <p:sp>
          <p:nvSpPr>
            <p:cNvPr id="210" name="Department of Computing, Maths &amp; Physics…"/>
            <p:cNvSpPr txBox="1"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120000"/>
                </a:lnSpc>
                <a:defRPr sz="18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Department of Computing, Maths &amp; Physics</a:t>
              </a:r>
            </a:p>
            <a:p>
              <a:pPr defTabSz="584200">
                <a:lnSpc>
                  <a:spcPct val="120000"/>
                </a:lnSpc>
                <a:defRPr sz="1800">
                  <a:solidFill>
                    <a:srgbClr val="133455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Waterford Institute of Technology</a:t>
              </a:r>
            </a:p>
          </p:txBody>
        </p:sp>
        <p:sp>
          <p:nvSpPr>
            <p:cNvPr id="211" name="http://www.wit.ie"/>
            <p:cNvSpPr txBox="1"/>
            <p:nvPr/>
          </p:nvSpPr>
          <p:spPr>
            <a:xfrm>
              <a:off x="0" y="754707"/>
              <a:ext cx="1361922" cy="301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300"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http://www.wit.ie</a:t>
              </a:r>
            </a:p>
          </p:txBody>
        </p:sp>
        <p:sp>
          <p:nvSpPr>
            <p:cNvPr id="212" name="http://elearning.wit.ie"/>
            <p:cNvSpPr txBox="1"/>
            <p:nvPr/>
          </p:nvSpPr>
          <p:spPr>
            <a:xfrm>
              <a:off x="0" y="1069716"/>
              <a:ext cx="1671326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1300">
                  <a:latin typeface="+mj-lt"/>
                  <a:ea typeface="+mj-ea"/>
                  <a:cs typeface="+mj-cs"/>
                  <a:sym typeface="Helvetica Neue"/>
                  <a:hlinkClick r:id="rId4"/>
                </a:defRPr>
              </a:lvl1pPr>
            </a:lstStyle>
            <a:p>
              <a:r>
                <a:rPr>
                  <a:hlinkClick r:id="rId4"/>
                </a:rPr>
                <a:t>http://elearning.wit.ie</a:t>
              </a:r>
            </a:p>
          </p:txBody>
        </p:sp>
      </p:grpSp>
      <p:sp>
        <p:nvSpPr>
          <p:cNvPr id="214" name="Subtitle"/>
          <p:cNvSpPr txBox="1">
            <a:spLocks noGrp="1"/>
          </p:cNvSpPr>
          <p:nvPr>
            <p:ph type="body" sz="quarter" idx="13"/>
          </p:nvPr>
        </p:nvSpPr>
        <p:spPr>
          <a:xfrm>
            <a:off x="895350" y="3466083"/>
            <a:ext cx="11226800" cy="54813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000">
                <a:solidFill>
                  <a:srgbClr val="606060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889000" y="2368550"/>
            <a:ext cx="11226800" cy="1028700"/>
          </a:xfrm>
          <a:prstGeom prst="rect">
            <a:avLst/>
          </a:prstGeom>
        </p:spPr>
        <p:txBody>
          <a:bodyPr anchor="ctr"/>
          <a:lstStyle>
            <a:lvl1pPr>
              <a:defRPr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7450" y="4737100"/>
            <a:ext cx="5778500" cy="1981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0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0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0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0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WIT_logo.png" descr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esu-logo.png" descr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"/>
          <p:cNvGrpSpPr/>
          <p:nvPr/>
        </p:nvGrpSpPr>
        <p:grpSpPr>
          <a:xfrm>
            <a:off x="4419600" y="3209759"/>
            <a:ext cx="4267200" cy="2893252"/>
            <a:chOff x="0" y="0"/>
            <a:chExt cx="4267200" cy="2893250"/>
          </a:xfrm>
        </p:grpSpPr>
        <p:pic>
          <p:nvPicPr>
            <p:cNvPr id="226" name="by-nc.eu.png" descr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2959100" cy="1035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Except where otherwise noted, this content is licensed under a Creative Commons Attribution-NonCommercial 3.0 License.…"/>
            <p:cNvSpPr txBox="1"/>
            <p:nvPr/>
          </p:nvSpPr>
          <p:spPr>
            <a:xfrm>
              <a:off x="0" y="1202830"/>
              <a:ext cx="4267200" cy="1690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endParaRPr/>
            </a:p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"/>
          <p:cNvSpPr txBox="1">
            <a:spLocks noGrp="1"/>
          </p:cNvSpPr>
          <p:nvPr>
            <p:ph type="body" sz="quarter" idx="13"/>
          </p:nvPr>
        </p:nvSpPr>
        <p:spPr>
          <a:xfrm>
            <a:off x="5981700" y="8496300"/>
            <a:ext cx="65151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 sz="4200">
                <a:latin typeface="+mn-lt"/>
                <a:ea typeface="+mn-ea"/>
                <a:cs typeface="+mn-cs"/>
                <a:sym typeface="Helvetica Neue Light"/>
              </a:defRPr>
            </a:pPr>
            <a:r>
              <a:rPr sz="1600">
                <a:latin typeface="Monaco"/>
                <a:ea typeface="Monaco"/>
                <a:cs typeface="Monaco"/>
                <a:sym typeface="Monaco"/>
              </a:rPr>
              <a:t>Text</a:t>
            </a:r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324100"/>
            <a:ext cx="5219700" cy="6565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>
            <a:lvl1pPr>
              <a:spcBef>
                <a:spcPts val="7200"/>
              </a:spcBef>
              <a:defRPr>
                <a:solidFill>
                  <a:srgbClr val="747474"/>
                </a:solidFill>
              </a:defRPr>
            </a:lvl1pPr>
            <a:lvl2pPr>
              <a:spcBef>
                <a:spcPts val="7200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7200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7200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7200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81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Line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584200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ample.com/Index.jsp?name=Mr+Nobody&amp;OK=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ample.co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SI, the Internet &amp; the HTTP Protoco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OSI, the Internet &amp; the HTTP Protocol</a:t>
            </a:r>
          </a:p>
        </p:txBody>
      </p:sp>
      <p:sp>
        <p:nvSpPr>
          <p:cNvPr id="239" name="Body"/>
          <p:cNvSpPr txBox="1"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93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295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97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0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03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04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06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07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08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1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14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15" name="Line"/>
          <p:cNvSpPr/>
          <p:nvPr/>
        </p:nvSpPr>
        <p:spPr>
          <a:xfrm flipH="1" flipV="1">
            <a:off x="1778000" y="3596509"/>
            <a:ext cx="2680985" cy="34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16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17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18" name="vle.wit.ie"/>
          <p:cNvSpPr txBox="1"/>
          <p:nvPr/>
        </p:nvSpPr>
        <p:spPr>
          <a:xfrm>
            <a:off x="9677400" y="36922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19" name="Browser cache/ hosts file/ DNS server"/>
          <p:cNvSpPr txBox="1"/>
          <p:nvPr/>
        </p:nvSpPr>
        <p:spPr>
          <a:xfrm>
            <a:off x="4419600" y="6464300"/>
            <a:ext cx="2946400" cy="1333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 cache/ hosts file/ DNS server</a:t>
            </a:r>
          </a:p>
        </p:txBody>
      </p:sp>
      <p:sp>
        <p:nvSpPr>
          <p:cNvPr id="320" name="vle.wit.ie"/>
          <p:cNvSpPr txBox="1"/>
          <p:nvPr/>
        </p:nvSpPr>
        <p:spPr>
          <a:xfrm>
            <a:off x="1397000" y="5381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2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26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27" name="Line"/>
          <p:cNvSpPr/>
          <p:nvPr/>
        </p:nvSpPr>
        <p:spPr>
          <a:xfrm flipH="1" flipV="1">
            <a:off x="1778000" y="3596509"/>
            <a:ext cx="2680985" cy="34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28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29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30" name="vle.wit.ie"/>
          <p:cNvSpPr txBox="1"/>
          <p:nvPr/>
        </p:nvSpPr>
        <p:spPr>
          <a:xfrm>
            <a:off x="9677400" y="36922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31" name="Browser cache/ hosts file/ DNS server"/>
          <p:cNvSpPr txBox="1"/>
          <p:nvPr/>
        </p:nvSpPr>
        <p:spPr>
          <a:xfrm>
            <a:off x="4419600" y="6464300"/>
            <a:ext cx="2946400" cy="1333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 cache/ hosts file/ DNS server</a:t>
            </a:r>
          </a:p>
        </p:txBody>
      </p:sp>
      <p:sp>
        <p:nvSpPr>
          <p:cNvPr id="332" name="vle.wit.ie"/>
          <p:cNvSpPr txBox="1"/>
          <p:nvPr/>
        </p:nvSpPr>
        <p:spPr>
          <a:xfrm>
            <a:off x="1397000" y="5381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33" name="193.1.193.187"/>
          <p:cNvSpPr txBox="1"/>
          <p:nvPr/>
        </p:nvSpPr>
        <p:spPr>
          <a:xfrm>
            <a:off x="3263900" y="4619345"/>
            <a:ext cx="23495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193.1.193.187</a:t>
            </a:r>
          </a:p>
        </p:txBody>
      </p:sp>
      <p:sp>
        <p:nvSpPr>
          <p:cNvPr id="334" name="Line"/>
          <p:cNvSpPr/>
          <p:nvPr/>
        </p:nvSpPr>
        <p:spPr>
          <a:xfrm>
            <a:off x="2117232" y="3538852"/>
            <a:ext cx="2347621" cy="287075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40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41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2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3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44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45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46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47" name="SYN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SYN</a:t>
            </a:r>
          </a:p>
        </p:txBody>
      </p:sp>
      <p:sp>
        <p:nvSpPr>
          <p:cNvPr id="348" name="TCP: Are you there?"/>
          <p:cNvSpPr txBox="1"/>
          <p:nvPr/>
        </p:nvSpPr>
        <p:spPr>
          <a:xfrm>
            <a:off x="3733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TCP: Are you there?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5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54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55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6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57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58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59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60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1" name="SYN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SYN</a:t>
            </a:r>
          </a:p>
        </p:txBody>
      </p:sp>
      <p:sp>
        <p:nvSpPr>
          <p:cNvPr id="362" name="TCP: I’m here"/>
          <p:cNvSpPr txBox="1"/>
          <p:nvPr/>
        </p:nvSpPr>
        <p:spPr>
          <a:xfrm>
            <a:off x="3733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TCP: I’m here</a:t>
            </a:r>
          </a:p>
        </p:txBody>
      </p:sp>
      <p:sp>
        <p:nvSpPr>
          <p:cNvPr id="363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64" name="SYN-AC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SYN-ACK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6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70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71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2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3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74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75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76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77" name="SYN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SYN</a:t>
            </a:r>
          </a:p>
        </p:txBody>
      </p:sp>
      <p:sp>
        <p:nvSpPr>
          <p:cNvPr id="378" name="TCP: Acknowledged"/>
          <p:cNvSpPr txBox="1"/>
          <p:nvPr/>
        </p:nvSpPr>
        <p:spPr>
          <a:xfrm>
            <a:off x="3860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TCP: Acknowledged</a:t>
            </a:r>
          </a:p>
        </p:txBody>
      </p:sp>
      <p:sp>
        <p:nvSpPr>
          <p:cNvPr id="379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0" name="SYN-AC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SYN-ACK</a:t>
            </a:r>
          </a:p>
        </p:txBody>
      </p:sp>
      <p:sp>
        <p:nvSpPr>
          <p:cNvPr id="381" name="Line"/>
          <p:cNvSpPr/>
          <p:nvPr/>
        </p:nvSpPr>
        <p:spPr>
          <a:xfrm flipH="1" flipV="1">
            <a:off x="3467100" y="63500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82" name="ACK"/>
          <p:cNvSpPr txBox="1"/>
          <p:nvPr/>
        </p:nvSpPr>
        <p:spPr>
          <a:xfrm>
            <a:off x="4927600" y="58004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ACK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8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388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389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0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1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392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393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394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95" name="GET /"/>
          <p:cNvSpPr txBox="1"/>
          <p:nvPr/>
        </p:nvSpPr>
        <p:spPr>
          <a:xfrm>
            <a:off x="4279900" y="4085945"/>
            <a:ext cx="28067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</a:t>
            </a:r>
          </a:p>
        </p:txBody>
      </p:sp>
      <p:sp>
        <p:nvSpPr>
          <p:cNvPr id="396" name="HTTP: Got this file?"/>
          <p:cNvSpPr txBox="1"/>
          <p:nvPr/>
        </p:nvSpPr>
        <p:spPr>
          <a:xfrm>
            <a:off x="3860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HTTP: Got this file?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400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402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403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4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5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406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407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408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9" name="GET /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</a:t>
            </a:r>
          </a:p>
        </p:txBody>
      </p:sp>
      <p:sp>
        <p:nvSpPr>
          <p:cNvPr id="410" name="HTTP: Yes, here you go"/>
          <p:cNvSpPr txBox="1"/>
          <p:nvPr/>
        </p:nvSpPr>
        <p:spPr>
          <a:xfrm>
            <a:off x="3860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HTTP: Yes, here you go</a:t>
            </a:r>
          </a:p>
        </p:txBody>
      </p:sp>
      <p:sp>
        <p:nvSpPr>
          <p:cNvPr id="411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12" name="200 O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200 OK</a:t>
            </a:r>
          </a:p>
        </p:txBody>
      </p:sp>
      <p:sp>
        <p:nvSpPr>
          <p:cNvPr id="413" name="Line"/>
          <p:cNvSpPr/>
          <p:nvPr/>
        </p:nvSpPr>
        <p:spPr>
          <a:xfrm flipH="1" flipV="1">
            <a:off x="3467100" y="6184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14" name="index.html"/>
          <p:cNvSpPr txBox="1"/>
          <p:nvPr/>
        </p:nvSpPr>
        <p:spPr>
          <a:xfrm>
            <a:off x="4927600" y="5635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index.html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1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420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421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22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23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424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425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426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27" name="GET /"/>
          <p:cNvSpPr txBox="1"/>
          <p:nvPr/>
        </p:nvSpPr>
        <p:spPr>
          <a:xfrm>
            <a:off x="4394200" y="40859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</a:t>
            </a:r>
          </a:p>
        </p:txBody>
      </p:sp>
      <p:sp>
        <p:nvSpPr>
          <p:cNvPr id="428" name="HTTP: And these as well?"/>
          <p:cNvSpPr txBox="1"/>
          <p:nvPr/>
        </p:nvSpPr>
        <p:spPr>
          <a:xfrm>
            <a:off x="3860800" y="8962745"/>
            <a:ext cx="4305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HTTP: And these as well?</a:t>
            </a:r>
          </a:p>
        </p:txBody>
      </p:sp>
      <p:sp>
        <p:nvSpPr>
          <p:cNvPr id="429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30" name="200 O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200 OK</a:t>
            </a:r>
          </a:p>
        </p:txBody>
      </p:sp>
      <p:sp>
        <p:nvSpPr>
          <p:cNvPr id="431" name="Line"/>
          <p:cNvSpPr/>
          <p:nvPr/>
        </p:nvSpPr>
        <p:spPr>
          <a:xfrm flipH="1" flipV="1">
            <a:off x="3467100" y="6184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32" name="index.html"/>
          <p:cNvSpPr txBox="1"/>
          <p:nvPr/>
        </p:nvSpPr>
        <p:spPr>
          <a:xfrm>
            <a:off x="4927600" y="5635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index.html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3492500" y="69596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34" name="GET /home.css"/>
          <p:cNvSpPr txBox="1"/>
          <p:nvPr/>
        </p:nvSpPr>
        <p:spPr>
          <a:xfrm>
            <a:off x="4394200" y="64100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/home.css</a:t>
            </a:r>
          </a:p>
        </p:txBody>
      </p:sp>
      <p:sp>
        <p:nvSpPr>
          <p:cNvPr id="435" name="Line"/>
          <p:cNvSpPr/>
          <p:nvPr/>
        </p:nvSpPr>
        <p:spPr>
          <a:xfrm flipH="1" flipV="1">
            <a:off x="3492500" y="7708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36" name="GET /home.js"/>
          <p:cNvSpPr txBox="1"/>
          <p:nvPr/>
        </p:nvSpPr>
        <p:spPr>
          <a:xfrm>
            <a:off x="4394200" y="71593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/home.js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he Inter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Internet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4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4100" y="2830617"/>
            <a:ext cx="6794500" cy="500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" y="2514600"/>
            <a:ext cx="5867400" cy="586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440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442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443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44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45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446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447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448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49" name="GET /"/>
          <p:cNvSpPr txBox="1"/>
          <p:nvPr/>
        </p:nvSpPr>
        <p:spPr>
          <a:xfrm>
            <a:off x="4394200" y="40859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</a:t>
            </a:r>
          </a:p>
        </p:txBody>
      </p:sp>
      <p:sp>
        <p:nvSpPr>
          <p:cNvPr id="450" name="HTTP: here you go"/>
          <p:cNvSpPr txBox="1"/>
          <p:nvPr/>
        </p:nvSpPr>
        <p:spPr>
          <a:xfrm>
            <a:off x="3860800" y="8962745"/>
            <a:ext cx="4305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HTTP: here you go</a:t>
            </a:r>
          </a:p>
        </p:txBody>
      </p:sp>
      <p:sp>
        <p:nvSpPr>
          <p:cNvPr id="451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52" name="200 O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200 OK</a:t>
            </a:r>
          </a:p>
        </p:txBody>
      </p:sp>
      <p:sp>
        <p:nvSpPr>
          <p:cNvPr id="453" name="Line"/>
          <p:cNvSpPr/>
          <p:nvPr/>
        </p:nvSpPr>
        <p:spPr>
          <a:xfrm flipH="1" flipV="1">
            <a:off x="3467100" y="6184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54" name="index.html"/>
          <p:cNvSpPr txBox="1"/>
          <p:nvPr/>
        </p:nvSpPr>
        <p:spPr>
          <a:xfrm>
            <a:off x="4927600" y="5635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index.html</a:t>
            </a:r>
          </a:p>
        </p:txBody>
      </p:sp>
      <p:sp>
        <p:nvSpPr>
          <p:cNvPr id="455" name="Line"/>
          <p:cNvSpPr/>
          <p:nvPr/>
        </p:nvSpPr>
        <p:spPr>
          <a:xfrm flipH="1" flipV="1">
            <a:off x="3492500" y="69596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56" name="GET /home.css"/>
          <p:cNvSpPr txBox="1"/>
          <p:nvPr/>
        </p:nvSpPr>
        <p:spPr>
          <a:xfrm>
            <a:off x="4394200" y="64100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/home.css</a:t>
            </a:r>
          </a:p>
        </p:txBody>
      </p:sp>
      <p:sp>
        <p:nvSpPr>
          <p:cNvPr id="457" name="Line"/>
          <p:cNvSpPr/>
          <p:nvPr/>
        </p:nvSpPr>
        <p:spPr>
          <a:xfrm flipH="1" flipV="1">
            <a:off x="3492500" y="7708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58" name="GET /home.js"/>
          <p:cNvSpPr txBox="1"/>
          <p:nvPr/>
        </p:nvSpPr>
        <p:spPr>
          <a:xfrm>
            <a:off x="4394200" y="7159345"/>
            <a:ext cx="2959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GET /home.js</a:t>
            </a:r>
          </a:p>
        </p:txBody>
      </p:sp>
      <p:sp>
        <p:nvSpPr>
          <p:cNvPr id="459" name="Line"/>
          <p:cNvSpPr/>
          <p:nvPr/>
        </p:nvSpPr>
        <p:spPr>
          <a:xfrm flipH="1" flipV="1">
            <a:off x="3492500" y="85852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0" name="more content"/>
          <p:cNvSpPr txBox="1"/>
          <p:nvPr/>
        </p:nvSpPr>
        <p:spPr>
          <a:xfrm>
            <a:off x="4953000" y="8035645"/>
            <a:ext cx="25019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more content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6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466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467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8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69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470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471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472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73" name="FIN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FIN</a:t>
            </a:r>
          </a:p>
        </p:txBody>
      </p:sp>
      <p:sp>
        <p:nvSpPr>
          <p:cNvPr id="474" name="TCP: Finished"/>
          <p:cNvSpPr txBox="1"/>
          <p:nvPr/>
        </p:nvSpPr>
        <p:spPr>
          <a:xfrm>
            <a:off x="3860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TCP: Finished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47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0" y="2286000"/>
            <a:ext cx="33020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Browser"/>
          <p:cNvSpPr txBox="1"/>
          <p:nvPr/>
        </p:nvSpPr>
        <p:spPr>
          <a:xfrm>
            <a:off x="749300" y="2984500"/>
            <a:ext cx="1943100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Browser</a:t>
            </a:r>
          </a:p>
        </p:txBody>
      </p:sp>
      <p:sp>
        <p:nvSpPr>
          <p:cNvPr id="480" name="Web Server"/>
          <p:cNvSpPr txBox="1"/>
          <p:nvPr/>
        </p:nvSpPr>
        <p:spPr>
          <a:xfrm>
            <a:off x="9298246" y="2984500"/>
            <a:ext cx="2946401" cy="5207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Web Server</a:t>
            </a:r>
          </a:p>
        </p:txBody>
      </p:sp>
      <p:sp>
        <p:nvSpPr>
          <p:cNvPr id="481" name="Line"/>
          <p:cNvSpPr/>
          <p:nvPr/>
        </p:nvSpPr>
        <p:spPr>
          <a:xfrm flipH="1" flipV="1">
            <a:off x="2769929" y="3221302"/>
            <a:ext cx="1543486" cy="6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2" name="Line"/>
          <p:cNvSpPr/>
          <p:nvPr/>
        </p:nvSpPr>
        <p:spPr>
          <a:xfrm flipH="1" flipV="1">
            <a:off x="7467600" y="3240909"/>
            <a:ext cx="1826004" cy="13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3" name="client"/>
          <p:cNvSpPr txBox="1"/>
          <p:nvPr/>
        </p:nvSpPr>
        <p:spPr>
          <a:xfrm>
            <a:off x="7493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client</a:t>
            </a:r>
          </a:p>
        </p:txBody>
      </p:sp>
      <p:sp>
        <p:nvSpPr>
          <p:cNvPr id="484" name="server"/>
          <p:cNvSpPr txBox="1"/>
          <p:nvPr/>
        </p:nvSpPr>
        <p:spPr>
          <a:xfrm>
            <a:off x="9677400" y="2460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server</a:t>
            </a:r>
          </a:p>
        </p:txBody>
      </p:sp>
      <p:sp>
        <p:nvSpPr>
          <p:cNvPr id="485" name="vle.wit.ie"/>
          <p:cNvSpPr txBox="1"/>
          <p:nvPr/>
        </p:nvSpPr>
        <p:spPr>
          <a:xfrm>
            <a:off x="9804400" y="35398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vle.wit.ie</a:t>
            </a:r>
          </a:p>
        </p:txBody>
      </p:sp>
      <p:sp>
        <p:nvSpPr>
          <p:cNvPr id="486" name="Line"/>
          <p:cNvSpPr/>
          <p:nvPr/>
        </p:nvSpPr>
        <p:spPr>
          <a:xfrm flipH="1" flipV="1">
            <a:off x="3473060" y="46330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7" name="FIN"/>
          <p:cNvSpPr txBox="1"/>
          <p:nvPr/>
        </p:nvSpPr>
        <p:spPr>
          <a:xfrm>
            <a:off x="4927600" y="40859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FIN</a:t>
            </a:r>
          </a:p>
        </p:txBody>
      </p:sp>
      <p:sp>
        <p:nvSpPr>
          <p:cNvPr id="488" name="TCP: Acknowledged"/>
          <p:cNvSpPr txBox="1"/>
          <p:nvPr/>
        </p:nvSpPr>
        <p:spPr>
          <a:xfrm>
            <a:off x="3860800" y="8365845"/>
            <a:ext cx="37973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TCP: Acknowledged</a:t>
            </a:r>
          </a:p>
        </p:txBody>
      </p:sp>
      <p:sp>
        <p:nvSpPr>
          <p:cNvPr id="489" name="Line"/>
          <p:cNvSpPr/>
          <p:nvPr/>
        </p:nvSpPr>
        <p:spPr>
          <a:xfrm flipH="1" flipV="1">
            <a:off x="3467100" y="54229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0" name="FIN-ACK"/>
          <p:cNvSpPr txBox="1"/>
          <p:nvPr/>
        </p:nvSpPr>
        <p:spPr>
          <a:xfrm>
            <a:off x="4927600" y="4873345"/>
            <a:ext cx="19431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FIN-ACK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lient /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/ Server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94" name="Line"/>
          <p:cNvSpPr/>
          <p:nvPr/>
        </p:nvSpPr>
        <p:spPr>
          <a:xfrm flipH="1" flipV="1">
            <a:off x="3536560" y="2943969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5" name="Http Request"/>
          <p:cNvSpPr txBox="1"/>
          <p:nvPr/>
        </p:nvSpPr>
        <p:spPr>
          <a:xfrm>
            <a:off x="4648200" y="2371445"/>
            <a:ext cx="23622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 Request</a:t>
            </a:r>
          </a:p>
        </p:txBody>
      </p:sp>
      <p:sp>
        <p:nvSpPr>
          <p:cNvPr id="496" name="Line"/>
          <p:cNvSpPr/>
          <p:nvPr/>
        </p:nvSpPr>
        <p:spPr>
          <a:xfrm flipH="1" flipV="1">
            <a:off x="3530600" y="3746500"/>
            <a:ext cx="5049878" cy="32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97" name="Http Response"/>
          <p:cNvSpPr txBox="1"/>
          <p:nvPr/>
        </p:nvSpPr>
        <p:spPr>
          <a:xfrm>
            <a:off x="4660900" y="3844645"/>
            <a:ext cx="2501900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 i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 Response</a:t>
            </a:r>
          </a:p>
        </p:txBody>
      </p:sp>
      <p:sp>
        <p:nvSpPr>
          <p:cNvPr id="498" name="Client"/>
          <p:cNvSpPr/>
          <p:nvPr/>
        </p:nvSpPr>
        <p:spPr>
          <a:xfrm>
            <a:off x="1333500" y="2552700"/>
            <a:ext cx="2057400" cy="1701800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Client</a:t>
            </a:r>
          </a:p>
        </p:txBody>
      </p:sp>
      <p:sp>
        <p:nvSpPr>
          <p:cNvPr id="499" name="Server"/>
          <p:cNvSpPr/>
          <p:nvPr/>
        </p:nvSpPr>
        <p:spPr>
          <a:xfrm>
            <a:off x="8724900" y="2552700"/>
            <a:ext cx="2057400" cy="1701800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Server</a:t>
            </a:r>
          </a:p>
        </p:txBody>
      </p:sp>
      <p:sp>
        <p:nvSpPr>
          <p:cNvPr id="500" name="Conventionally, client sends an HTTP request…"/>
          <p:cNvSpPr txBox="1">
            <a:spLocks noGrp="1"/>
          </p:cNvSpPr>
          <p:nvPr>
            <p:ph type="body" sz="half" idx="1"/>
          </p:nvPr>
        </p:nvSpPr>
        <p:spPr>
          <a:xfrm>
            <a:off x="1816100" y="5156200"/>
            <a:ext cx="9118600" cy="3314700"/>
          </a:xfrm>
          <a:prstGeom prst="rect">
            <a:avLst/>
          </a:prstGeom>
        </p:spPr>
        <p:txBody>
          <a:bodyPr/>
          <a:lstStyle/>
          <a:p>
            <a:pPr lvl="1"/>
            <a:r>
              <a:t>Conventionally, client sends an HTTP request</a:t>
            </a:r>
          </a:p>
          <a:p>
            <a:pPr lvl="1"/>
            <a:r>
              <a:t>Server responds with an HTTP response</a:t>
            </a:r>
          </a:p>
          <a:p>
            <a:pPr lvl="1"/>
            <a:r>
              <a:t>AJAX &amp; HTML5 has merged these roles somewhat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HTTP UR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URLs</a:t>
            </a:r>
          </a:p>
        </p:txBody>
      </p:sp>
      <p:sp>
        <p:nvSpPr>
          <p:cNvPr id="503" name="HTTP is a request/response standard of a client and a server.…"/>
          <p:cNvSpPr txBox="1">
            <a:spLocks noGrp="1"/>
          </p:cNvSpPr>
          <p:nvPr>
            <p:ph type="body" sz="half" idx="1"/>
          </p:nvPr>
        </p:nvSpPr>
        <p:spPr>
          <a:xfrm>
            <a:off x="546100" y="2387600"/>
            <a:ext cx="11887200" cy="40767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</a:pPr>
            <a:r>
              <a:t>HTTP is a request/response standard of a client and a server.</a:t>
            </a:r>
          </a:p>
          <a:p>
            <a:pPr>
              <a:spcBef>
                <a:spcPts val="800"/>
              </a:spcBef>
            </a:pPr>
            <a:r>
              <a:t>Typically, an HTTP client initiates a request.</a:t>
            </a:r>
          </a:p>
          <a:p>
            <a:pPr>
              <a:spcBef>
                <a:spcPts val="800"/>
              </a:spcBef>
            </a:pPr>
            <a:r>
              <a:t>Resources to be accessed by HTTP are identified using Uniform Resource Locaters (URLs).</a:t>
            </a:r>
          </a:p>
          <a:p>
            <a:pPr>
              <a:spcBef>
                <a:spcPts val="800"/>
              </a:spcBef>
            </a:pPr>
            <a:r>
              <a:t>They contain four distinct parts: the protocol type, the machine name, the directory path and the file name. </a:t>
            </a:r>
          </a:p>
          <a:p>
            <a:pPr>
              <a:spcBef>
                <a:spcPts val="800"/>
              </a:spcBef>
            </a:pPr>
            <a:r>
              <a:t>There are several kinds of URLs: file URLs, FTP URLs, and HTTP URLs. 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05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3800" y="6281737"/>
            <a:ext cx="7010400" cy="1808163"/>
          </a:xfrm>
          <a:prstGeom prst="rect">
            <a:avLst/>
          </a:prstGeom>
          <a:ln w="635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HTTP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Components</a:t>
            </a:r>
          </a:p>
        </p:txBody>
      </p:sp>
      <p:sp>
        <p:nvSpPr>
          <p:cNvPr id="508" name="HTTP Requests and Response are comprised of these components"/>
          <p:cNvSpPr txBox="1">
            <a:spLocks noGrp="1"/>
          </p:cNvSpPr>
          <p:nvPr>
            <p:ph type="body" sz="half" idx="1"/>
          </p:nvPr>
        </p:nvSpPr>
        <p:spPr>
          <a:xfrm>
            <a:off x="558800" y="2324100"/>
            <a:ext cx="10718800" cy="289560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</a:lvl1pPr>
          </a:lstStyle>
          <a:p>
            <a:r>
              <a:t>HTTP Requests and Response are comprised of these components</a:t>
            </a:r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10" name="Request Methods…"/>
          <p:cNvSpPr txBox="1"/>
          <p:nvPr/>
        </p:nvSpPr>
        <p:spPr>
          <a:xfrm>
            <a:off x="3149600" y="3539845"/>
            <a:ext cx="5082439" cy="4461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Request Methods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Response Status Codes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Request Headers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Response Headers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General Headers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Entity Headers</a:t>
            </a:r>
          </a:p>
          <a:p>
            <a:pPr marL="711200" lvl="2" indent="-266700" defTabSz="584200">
              <a:spcBef>
                <a:spcPts val="20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Content (MIME Media Types)</a:t>
            </a:r>
          </a:p>
        </p:txBody>
      </p:sp>
      <p:sp>
        <p:nvSpPr>
          <p:cNvPr id="511" name="Rounded Rectangle"/>
          <p:cNvSpPr/>
          <p:nvPr/>
        </p:nvSpPr>
        <p:spPr>
          <a:xfrm>
            <a:off x="3136900" y="3429000"/>
            <a:ext cx="5080000" cy="1308100"/>
          </a:xfrm>
          <a:prstGeom prst="roundRect">
            <a:avLst>
              <a:gd name="adj" fmla="val 14563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12" name="Rounded Rectangle"/>
          <p:cNvSpPr/>
          <p:nvPr/>
        </p:nvSpPr>
        <p:spPr>
          <a:xfrm>
            <a:off x="3149600" y="4914900"/>
            <a:ext cx="5080000" cy="1066800"/>
          </a:xfrm>
          <a:prstGeom prst="roundRect">
            <a:avLst>
              <a:gd name="adj" fmla="val 17857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13" name="Line"/>
          <p:cNvSpPr/>
          <p:nvPr/>
        </p:nvSpPr>
        <p:spPr>
          <a:xfrm>
            <a:off x="8382790" y="4156807"/>
            <a:ext cx="3172256" cy="1763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14" name="Rounded Rectangle"/>
          <p:cNvSpPr/>
          <p:nvPr/>
        </p:nvSpPr>
        <p:spPr>
          <a:xfrm>
            <a:off x="3149600" y="6172200"/>
            <a:ext cx="5080000" cy="1155700"/>
          </a:xfrm>
          <a:prstGeom prst="roundRect">
            <a:avLst>
              <a:gd name="adj" fmla="val 16484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15" name="Rounded Rectangle"/>
          <p:cNvSpPr/>
          <p:nvPr/>
        </p:nvSpPr>
        <p:spPr>
          <a:xfrm>
            <a:off x="3149600" y="7505700"/>
            <a:ext cx="5080000" cy="673100"/>
          </a:xfrm>
          <a:prstGeom prst="roundRect">
            <a:avLst>
              <a:gd name="adj" fmla="val 2830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HTTP Request Methods"/>
          <p:cNvSpPr txBox="1">
            <a:spLocks noGrp="1"/>
          </p:cNvSpPr>
          <p:nvPr>
            <p:ph type="title"/>
          </p:nvPr>
        </p:nvSpPr>
        <p:spPr>
          <a:xfrm>
            <a:off x="266700" y="215900"/>
            <a:ext cx="11861800" cy="1130300"/>
          </a:xfrm>
          <a:prstGeom prst="rect">
            <a:avLst/>
          </a:prstGeom>
        </p:spPr>
        <p:txBody>
          <a:bodyPr/>
          <a:lstStyle/>
          <a:p>
            <a:r>
              <a:t>HTTP Request Methods</a:t>
            </a:r>
          </a:p>
        </p:txBody>
      </p:sp>
      <p:sp>
        <p:nvSpPr>
          <p:cNvPr id="518" name="HTTP defines eight methods (sometimes referred to as &quot;verbs&quot;) indicating the desired action to be performed on the identified resource.…"/>
          <p:cNvSpPr txBox="1">
            <a:spLocks noGrp="1"/>
          </p:cNvSpPr>
          <p:nvPr>
            <p:ph type="body" idx="1"/>
          </p:nvPr>
        </p:nvSpPr>
        <p:spPr>
          <a:xfrm>
            <a:off x="228600" y="1739900"/>
            <a:ext cx="12242800" cy="84074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1500"/>
              </a:spcBef>
            </a:pPr>
            <a:r>
              <a:t>HTTP defines eight methods (sometimes referred to as "verbs") indicating the desired action to be performed on the identified resource.</a:t>
            </a:r>
          </a:p>
          <a:p>
            <a:pPr>
              <a:spcBef>
                <a:spcPts val="1500"/>
              </a:spcBef>
            </a:pPr>
            <a:r>
              <a:t>Two types : </a:t>
            </a:r>
          </a:p>
          <a:p>
            <a:pPr lvl="1">
              <a:spcBef>
                <a:spcPts val="1500"/>
              </a:spcBef>
            </a:pPr>
            <a:r>
              <a:t>Safe Methods -no side effects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HEAD: Request for data on resource.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GET: Request for resource.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TRACE: Echoes back the request just as it was received on the receiver for debugging.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OPTIONS: Used to check server capacity</a:t>
            </a:r>
          </a:p>
          <a:p>
            <a:pPr lvl="1">
              <a:spcBef>
                <a:spcPts val="1500"/>
              </a:spcBef>
            </a:pPr>
            <a:r>
              <a:t>Unsafe - intended for actions that have side effects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POST: Request for resource by passing parameters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PUT: Creation or sending of resource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DELETE: Deletion of resource</a:t>
            </a:r>
          </a:p>
          <a:p>
            <a:pPr marL="1135184" lvl="2" indent="-246184">
              <a:spcBef>
                <a:spcPts val="1500"/>
              </a:spcBef>
              <a:defRPr sz="2400"/>
            </a:pPr>
            <a:r>
              <a:t>CONNECT: Reserved for use on intermediate servers that can operate as tunnels.</a:t>
            </a:r>
          </a:p>
        </p:txBody>
      </p:sp>
      <p:sp>
        <p:nvSpPr>
          <p:cNvPr id="5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20" name="Rounded Rectangle"/>
          <p:cNvSpPr/>
          <p:nvPr/>
        </p:nvSpPr>
        <p:spPr>
          <a:xfrm>
            <a:off x="927100" y="4406900"/>
            <a:ext cx="11772900" cy="609600"/>
          </a:xfrm>
          <a:prstGeom prst="roundRect">
            <a:avLst>
              <a:gd name="adj" fmla="val 3125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21" name="Rounded Rectangle"/>
          <p:cNvSpPr/>
          <p:nvPr/>
        </p:nvSpPr>
        <p:spPr>
          <a:xfrm>
            <a:off x="927100" y="7061200"/>
            <a:ext cx="11772900" cy="609600"/>
          </a:xfrm>
          <a:prstGeom prst="roundRect">
            <a:avLst>
              <a:gd name="adj" fmla="val 3125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sponse Status Co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Response Status Codes</a:t>
            </a:r>
          </a:p>
        </p:txBody>
      </p:sp>
      <p:sp>
        <p:nvSpPr>
          <p:cNvPr id="524" name="Indicate the server’s disposition corresponding to a requ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900"/>
              </a:spcBef>
            </a:pPr>
            <a:r>
              <a:t>Indicate the server’s disposition corresponding to a request</a:t>
            </a:r>
          </a:p>
          <a:p>
            <a:pPr>
              <a:spcBef>
                <a:spcPts val="1900"/>
              </a:spcBef>
            </a:pPr>
            <a:r>
              <a:t>Combination of a numerical code, and a short description </a:t>
            </a:r>
          </a:p>
          <a:p>
            <a:pPr>
              <a:spcBef>
                <a:spcPts val="1900"/>
              </a:spcBef>
            </a:pPr>
            <a:r>
              <a:t>Can be grouped in 5 categories:</a:t>
            </a:r>
          </a:p>
          <a:p>
            <a:pPr lvl="1">
              <a:spcBef>
                <a:spcPts val="1900"/>
              </a:spcBef>
            </a:pPr>
            <a:r>
              <a:t>1xx--Informational</a:t>
            </a:r>
          </a:p>
          <a:p>
            <a:pPr lvl="1">
              <a:spcBef>
                <a:spcPts val="1900"/>
              </a:spcBef>
            </a:pPr>
            <a:r>
              <a:t>2xx --Successful</a:t>
            </a:r>
          </a:p>
          <a:p>
            <a:pPr lvl="1">
              <a:spcBef>
                <a:spcPts val="1900"/>
              </a:spcBef>
            </a:pPr>
            <a:r>
              <a:t>3xx--Redirection</a:t>
            </a:r>
          </a:p>
          <a:p>
            <a:pPr lvl="1">
              <a:spcBef>
                <a:spcPts val="1900"/>
              </a:spcBef>
            </a:pPr>
            <a:r>
              <a:t>4xx--Client Error</a:t>
            </a:r>
          </a:p>
          <a:p>
            <a:pPr lvl="1">
              <a:spcBef>
                <a:spcPts val="1900"/>
              </a:spcBef>
            </a:pPr>
            <a:r>
              <a:t>5xx--Server Error</a:t>
            </a:r>
          </a:p>
        </p:txBody>
      </p:sp>
      <p:sp>
        <p:nvSpPr>
          <p:cNvPr id="5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pecific to an HTTP Request…"/>
          <p:cNvSpPr txBox="1">
            <a:spLocks noGrp="1"/>
          </p:cNvSpPr>
          <p:nvPr>
            <p:ph type="body" sz="quarter" idx="1"/>
          </p:nvPr>
        </p:nvSpPr>
        <p:spPr>
          <a:xfrm>
            <a:off x="4889500" y="1270000"/>
            <a:ext cx="5130800" cy="2641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1500"/>
              </a:spcBef>
            </a:pPr>
            <a:r>
              <a:t>Specific to an HTTP Request</a:t>
            </a:r>
          </a:p>
          <a:p>
            <a:pPr>
              <a:spcBef>
                <a:spcPts val="1500"/>
              </a:spcBef>
            </a:pPr>
            <a:r>
              <a:t>Carry information about the client, and the type of request</a:t>
            </a:r>
          </a:p>
          <a:p>
            <a:pPr>
              <a:spcBef>
                <a:spcPts val="1500"/>
              </a:spcBef>
            </a:pPr>
            <a:r>
              <a:t>Facilitates better understanding between client and server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29" name="Text"/>
          <p:cNvSpPr txBox="1"/>
          <p:nvPr/>
        </p:nvSpPr>
        <p:spPr>
          <a:xfrm>
            <a:off x="5092700" y="6159500"/>
            <a:ext cx="1270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endParaRPr/>
          </a:p>
        </p:txBody>
      </p:sp>
      <p:sp>
        <p:nvSpPr>
          <p:cNvPr id="530" name="Host…"/>
          <p:cNvSpPr txBox="1"/>
          <p:nvPr/>
        </p:nvSpPr>
        <p:spPr>
          <a:xfrm>
            <a:off x="10541000" y="368300"/>
            <a:ext cx="1987582" cy="4445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1500" b="1"/>
            </a:pPr>
            <a:r>
              <a:t>Host</a:t>
            </a:r>
            <a:endParaRPr b="0"/>
          </a:p>
          <a:p>
            <a:pPr>
              <a:defRPr sz="1500" b="1"/>
            </a:pPr>
            <a:r>
              <a:t>Accept-Language</a:t>
            </a:r>
            <a:endParaRPr b="0"/>
          </a:p>
          <a:p>
            <a:pPr>
              <a:defRPr sz="1500" b="1"/>
            </a:pPr>
            <a:r>
              <a:t>If-Modified-Since</a:t>
            </a:r>
            <a:endParaRPr b="0"/>
          </a:p>
          <a:p>
            <a:pPr>
              <a:defRPr sz="1500" b="1"/>
            </a:pPr>
            <a:r>
              <a:t>Referer</a:t>
            </a:r>
            <a:endParaRPr b="0"/>
          </a:p>
          <a:p>
            <a:pPr>
              <a:defRPr sz="1500" b="1"/>
            </a:pPr>
            <a:r>
              <a:t>User-Agent</a:t>
            </a:r>
            <a:endParaRPr b="0"/>
          </a:p>
          <a:p>
            <a:pPr>
              <a:defRPr sz="1500" b="1"/>
            </a:pPr>
            <a:r>
              <a:t>Authorization</a:t>
            </a:r>
            <a:endParaRPr b="0"/>
          </a:p>
          <a:p>
            <a:pPr>
              <a:defRPr sz="1500" b="1"/>
            </a:pPr>
            <a:r>
              <a:t>If-None-Match</a:t>
            </a:r>
            <a:endParaRPr b="0"/>
          </a:p>
          <a:p>
            <a:pPr>
              <a:defRPr sz="1500" b="1"/>
            </a:pPr>
            <a:r>
              <a:t>Expect</a:t>
            </a:r>
            <a:endParaRPr b="0"/>
          </a:p>
          <a:p>
            <a:pPr>
              <a:defRPr sz="1500" b="1"/>
            </a:pPr>
            <a:r>
              <a:t>Accept</a:t>
            </a:r>
            <a:endParaRPr b="0"/>
          </a:p>
          <a:p>
            <a:pPr>
              <a:defRPr sz="1500" b="1"/>
            </a:pPr>
            <a:r>
              <a:t>Proxy-Authorization</a:t>
            </a:r>
            <a:endParaRPr b="0"/>
          </a:p>
          <a:p>
            <a:pPr>
              <a:defRPr sz="1500" b="1"/>
            </a:pPr>
            <a:r>
              <a:t>If-Range</a:t>
            </a:r>
            <a:endParaRPr b="0"/>
          </a:p>
          <a:p>
            <a:pPr>
              <a:defRPr sz="1500" b="1"/>
            </a:pPr>
            <a:r>
              <a:t>From</a:t>
            </a:r>
            <a:endParaRPr b="0"/>
          </a:p>
          <a:p>
            <a:pPr>
              <a:defRPr sz="1500" b="1"/>
            </a:pPr>
            <a:r>
              <a:t>Accept-Charset</a:t>
            </a:r>
            <a:endParaRPr b="0"/>
          </a:p>
          <a:p>
            <a:pPr>
              <a:defRPr sz="1500" b="1"/>
            </a:pPr>
            <a:r>
              <a:t>Max-Forwards</a:t>
            </a:r>
            <a:endParaRPr b="0"/>
          </a:p>
          <a:p>
            <a:pPr>
              <a:defRPr sz="1500" b="1"/>
            </a:pPr>
            <a:r>
              <a:t>If-Unmodified-Since</a:t>
            </a:r>
            <a:endParaRPr b="0"/>
          </a:p>
          <a:p>
            <a:pPr>
              <a:defRPr sz="1500" b="1"/>
            </a:pPr>
            <a:r>
              <a:t>TE</a:t>
            </a:r>
            <a:endParaRPr b="0"/>
          </a:p>
          <a:p>
            <a:pPr>
              <a:defRPr sz="1500" b="1"/>
            </a:pPr>
            <a:r>
              <a:t>Accept-Encoding</a:t>
            </a:r>
            <a:endParaRPr b="0"/>
          </a:p>
          <a:p>
            <a:pPr>
              <a:defRPr sz="1500" b="1"/>
            </a:pPr>
            <a:r>
              <a:t>If-Match</a:t>
            </a:r>
            <a:endParaRPr b="0"/>
          </a:p>
          <a:p>
            <a:pPr>
              <a:defRPr sz="1500" b="1"/>
            </a:pPr>
            <a:r>
              <a:t>Range</a:t>
            </a:r>
          </a:p>
        </p:txBody>
      </p:sp>
      <p:sp>
        <p:nvSpPr>
          <p:cNvPr id="531" name="Request Headers"/>
          <p:cNvSpPr txBox="1"/>
          <p:nvPr/>
        </p:nvSpPr>
        <p:spPr>
          <a:xfrm>
            <a:off x="266700" y="2159000"/>
            <a:ext cx="392887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lvl="2" indent="0" defTabSz="584200">
              <a:spcBef>
                <a:spcPts val="100"/>
              </a:spcBef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Request Headers</a:t>
            </a:r>
          </a:p>
        </p:txBody>
      </p:sp>
      <p:sp>
        <p:nvSpPr>
          <p:cNvPr id="532" name="Specific to an HTTP Response…"/>
          <p:cNvSpPr txBox="1"/>
          <p:nvPr/>
        </p:nvSpPr>
        <p:spPr>
          <a:xfrm>
            <a:off x="4737100" y="5461000"/>
            <a:ext cx="5168900" cy="1993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66700" indent="-266700" defTabSz="584200">
              <a:spcBef>
                <a:spcPts val="15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Specific to an HTTP Response</a:t>
            </a:r>
          </a:p>
          <a:p>
            <a:pPr marL="266700" indent="-266700" defTabSz="584200">
              <a:spcBef>
                <a:spcPts val="15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Carry information about the server, and the type of response</a:t>
            </a:r>
          </a:p>
        </p:txBody>
      </p:sp>
      <p:sp>
        <p:nvSpPr>
          <p:cNvPr id="533" name="Response Headers"/>
          <p:cNvSpPr txBox="1"/>
          <p:nvPr/>
        </p:nvSpPr>
        <p:spPr>
          <a:xfrm>
            <a:off x="88900" y="5473700"/>
            <a:ext cx="4275887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 lvl="2" indent="0" defTabSz="584200">
              <a:spcBef>
                <a:spcPts val="100"/>
              </a:spcBef>
              <a:defRPr sz="3600">
                <a:latin typeface="+mj-lt"/>
                <a:ea typeface="+mj-ea"/>
                <a:cs typeface="+mj-cs"/>
                <a:sym typeface="Helvetica Neue"/>
              </a:defRPr>
            </a:pPr>
            <a:r>
              <a:t>Response Headers</a:t>
            </a:r>
          </a:p>
        </p:txBody>
      </p:sp>
      <p:sp>
        <p:nvSpPr>
          <p:cNvPr id="534" name="Accept-Ranges…"/>
          <p:cNvSpPr txBox="1"/>
          <p:nvPr/>
        </p:nvSpPr>
        <p:spPr>
          <a:xfrm>
            <a:off x="10566400" y="5448300"/>
            <a:ext cx="1920051" cy="279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1500" b="1"/>
            </a:pPr>
            <a:r>
              <a:t>Accept-Ranges</a:t>
            </a:r>
            <a:endParaRPr b="0"/>
          </a:p>
          <a:p>
            <a:pPr>
              <a:defRPr sz="1500" b="1"/>
            </a:pPr>
            <a:r>
              <a:t>ETag</a:t>
            </a:r>
            <a:endParaRPr b="0"/>
          </a:p>
          <a:p>
            <a:pPr>
              <a:defRPr sz="1500" b="1"/>
            </a:pPr>
            <a:r>
              <a:t>Retry-After</a:t>
            </a:r>
            <a:endParaRPr b="0"/>
          </a:p>
          <a:p>
            <a:pPr>
              <a:defRPr sz="1500" b="1"/>
            </a:pPr>
            <a:r>
              <a:t>WWW-Authenticate</a:t>
            </a:r>
            <a:endParaRPr b="0"/>
          </a:p>
          <a:p>
            <a:pPr>
              <a:defRPr sz="1500" b="1"/>
            </a:pPr>
            <a:r>
              <a:t>Age</a:t>
            </a:r>
            <a:endParaRPr b="0"/>
          </a:p>
          <a:p>
            <a:pPr>
              <a:defRPr sz="1500" b="1"/>
            </a:pPr>
            <a:r>
              <a:t>Location</a:t>
            </a:r>
            <a:endParaRPr b="0"/>
          </a:p>
          <a:p>
            <a:pPr>
              <a:defRPr sz="1500" b="1"/>
            </a:pPr>
            <a:r>
              <a:t>Server</a:t>
            </a:r>
            <a:endParaRPr b="0"/>
          </a:p>
          <a:p>
            <a:pPr>
              <a:defRPr sz="1500" b="1"/>
            </a:pPr>
            <a:r>
              <a:t>Proxy-Authenticate</a:t>
            </a:r>
            <a:endParaRPr b="0"/>
          </a:p>
          <a:p>
            <a:pPr>
              <a:defRPr sz="1500" b="1"/>
            </a:pPr>
            <a:r>
              <a:t>Vary</a:t>
            </a:r>
            <a:endParaRPr b="0"/>
          </a:p>
        </p:txBody>
      </p:sp>
      <p:sp>
        <p:nvSpPr>
          <p:cNvPr id="535" name="Rectangle"/>
          <p:cNvSpPr/>
          <p:nvPr/>
        </p:nvSpPr>
        <p:spPr>
          <a:xfrm>
            <a:off x="177800" y="266700"/>
            <a:ext cx="12522200" cy="45085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36" name="Rectangle"/>
          <p:cNvSpPr/>
          <p:nvPr/>
        </p:nvSpPr>
        <p:spPr>
          <a:xfrm>
            <a:off x="177800" y="4876800"/>
            <a:ext cx="12522200" cy="33528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eneral Headers"/>
          <p:cNvSpPr txBox="1">
            <a:spLocks noGrp="1"/>
          </p:cNvSpPr>
          <p:nvPr>
            <p:ph type="title"/>
          </p:nvPr>
        </p:nvSpPr>
        <p:spPr>
          <a:xfrm>
            <a:off x="317500" y="965200"/>
            <a:ext cx="4140200" cy="139700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General Headers</a:t>
            </a:r>
          </a:p>
        </p:txBody>
      </p:sp>
      <p:sp>
        <p:nvSpPr>
          <p:cNvPr id="539" name="Carry information about the HTTP transaction…"/>
          <p:cNvSpPr txBox="1">
            <a:spLocks noGrp="1"/>
          </p:cNvSpPr>
          <p:nvPr>
            <p:ph type="body" sz="quarter" idx="1"/>
          </p:nvPr>
        </p:nvSpPr>
        <p:spPr>
          <a:xfrm>
            <a:off x="4648200" y="825500"/>
            <a:ext cx="5384800" cy="28194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t>Carry information about the HTTP transaction</a:t>
            </a:r>
          </a:p>
          <a:p>
            <a:r>
              <a:t>Can be a part of request, as well as response</a:t>
            </a:r>
          </a:p>
        </p:txBody>
      </p:sp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41" name="Cache-Control…"/>
          <p:cNvSpPr txBox="1"/>
          <p:nvPr/>
        </p:nvSpPr>
        <p:spPr>
          <a:xfrm>
            <a:off x="10464800" y="723900"/>
            <a:ext cx="1850288" cy="3022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1500" b="1"/>
            </a:pPr>
            <a:r>
              <a:t>Cache-Control</a:t>
            </a:r>
            <a:endParaRPr b="0"/>
          </a:p>
          <a:p>
            <a:pPr>
              <a:defRPr sz="1500" b="1"/>
            </a:pPr>
            <a:r>
              <a:t>Keep-Alive</a:t>
            </a:r>
            <a:endParaRPr b="0"/>
          </a:p>
          <a:p>
            <a:pPr>
              <a:defRPr sz="1500" b="1"/>
            </a:pPr>
            <a:r>
              <a:t>Pragma</a:t>
            </a:r>
            <a:endParaRPr b="0"/>
          </a:p>
          <a:p>
            <a:pPr>
              <a:defRPr sz="1500" b="1"/>
            </a:pPr>
            <a:r>
              <a:t>Via</a:t>
            </a:r>
            <a:endParaRPr b="0"/>
          </a:p>
          <a:p>
            <a:pPr>
              <a:defRPr sz="1500" b="1"/>
            </a:pPr>
            <a:r>
              <a:t>Connection</a:t>
            </a:r>
            <a:endParaRPr b="0"/>
          </a:p>
          <a:p>
            <a:pPr>
              <a:defRPr sz="1500" b="1"/>
            </a:pPr>
            <a:r>
              <a:t>Upgrade</a:t>
            </a:r>
            <a:endParaRPr b="0"/>
          </a:p>
          <a:p>
            <a:pPr>
              <a:defRPr sz="1500" b="1"/>
            </a:pPr>
            <a:r>
              <a:t>Trailer</a:t>
            </a:r>
            <a:endParaRPr b="0"/>
          </a:p>
          <a:p>
            <a:pPr>
              <a:defRPr sz="1500" b="1"/>
            </a:pPr>
            <a:r>
              <a:t>Warning</a:t>
            </a:r>
            <a:endParaRPr b="0"/>
          </a:p>
          <a:p>
            <a:pPr>
              <a:defRPr sz="1500" b="1"/>
            </a:pPr>
            <a:r>
              <a:t>Transfer-Encoding</a:t>
            </a:r>
            <a:endParaRPr b="0"/>
          </a:p>
          <a:p>
            <a:pPr>
              <a:defRPr sz="1500" b="1"/>
            </a:pPr>
            <a:r>
              <a:t>Date</a:t>
            </a:r>
            <a:endParaRPr b="0"/>
          </a:p>
        </p:txBody>
      </p:sp>
      <p:sp>
        <p:nvSpPr>
          <p:cNvPr id="542" name="Entity Headers"/>
          <p:cNvSpPr txBox="1"/>
          <p:nvPr/>
        </p:nvSpPr>
        <p:spPr>
          <a:xfrm>
            <a:off x="698500" y="4584700"/>
            <a:ext cx="41402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defTabSz="584200">
              <a:defRPr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Entity Headers</a:t>
            </a:r>
          </a:p>
        </p:txBody>
      </p:sp>
      <p:sp>
        <p:nvSpPr>
          <p:cNvPr id="543" name="Carry information about the content…"/>
          <p:cNvSpPr txBox="1"/>
          <p:nvPr/>
        </p:nvSpPr>
        <p:spPr>
          <a:xfrm>
            <a:off x="4648200" y="4978400"/>
            <a:ext cx="5384800" cy="6565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66700" indent="-266700" defTabSz="584200">
              <a:spcBef>
                <a:spcPts val="15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Carry information about the content</a:t>
            </a:r>
          </a:p>
          <a:p>
            <a:pPr marL="266700" indent="-266700" defTabSz="584200">
              <a:spcBef>
                <a:spcPts val="15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Mainly a part of HTTP response</a:t>
            </a:r>
          </a:p>
        </p:txBody>
      </p:sp>
      <p:sp>
        <p:nvSpPr>
          <p:cNvPr id="544" name="Allow…"/>
          <p:cNvSpPr txBox="1"/>
          <p:nvPr/>
        </p:nvSpPr>
        <p:spPr>
          <a:xfrm>
            <a:off x="10337800" y="4762500"/>
            <a:ext cx="1849822" cy="302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1500" b="1"/>
            </a:pPr>
            <a:r>
              <a:t>Allow</a:t>
            </a:r>
            <a:endParaRPr b="0"/>
          </a:p>
          <a:p>
            <a:pPr>
              <a:defRPr sz="1500" b="1"/>
            </a:pPr>
            <a:r>
              <a:t>Content-Language</a:t>
            </a:r>
            <a:endParaRPr b="0"/>
          </a:p>
          <a:p>
            <a:pPr>
              <a:defRPr sz="1500" b="1"/>
            </a:pPr>
            <a:r>
              <a:t>Content-Location</a:t>
            </a:r>
            <a:endParaRPr b="0"/>
          </a:p>
          <a:p>
            <a:pPr>
              <a:defRPr sz="1500" b="1"/>
            </a:pPr>
            <a:r>
              <a:t>Content-Range</a:t>
            </a:r>
            <a:endParaRPr b="0"/>
          </a:p>
          <a:p>
            <a:pPr>
              <a:defRPr sz="1500" b="1"/>
            </a:pPr>
            <a:r>
              <a:t>Content-Encoding</a:t>
            </a:r>
            <a:endParaRPr b="0"/>
          </a:p>
          <a:p>
            <a:pPr>
              <a:defRPr sz="1500" b="1"/>
            </a:pPr>
            <a:r>
              <a:t>Content-Length</a:t>
            </a:r>
            <a:endParaRPr b="0"/>
          </a:p>
          <a:p>
            <a:pPr>
              <a:defRPr sz="1500" b="1"/>
            </a:pPr>
            <a:r>
              <a:t>Content-MD5</a:t>
            </a:r>
            <a:endParaRPr b="0"/>
          </a:p>
          <a:p>
            <a:pPr>
              <a:defRPr sz="1500" b="1"/>
            </a:pPr>
            <a:r>
              <a:t>Content-Type</a:t>
            </a:r>
            <a:endParaRPr b="0"/>
          </a:p>
          <a:p>
            <a:pPr>
              <a:defRPr sz="1500" b="1"/>
            </a:pPr>
            <a:r>
              <a:t>Expires</a:t>
            </a:r>
            <a:endParaRPr b="0"/>
          </a:p>
          <a:p>
            <a:pPr>
              <a:defRPr sz="1500" b="1"/>
            </a:pPr>
            <a:r>
              <a:t>Last-Modified</a:t>
            </a:r>
            <a:endParaRPr b="0"/>
          </a:p>
        </p:txBody>
      </p:sp>
      <p:sp>
        <p:nvSpPr>
          <p:cNvPr id="545" name="Rectangle"/>
          <p:cNvSpPr/>
          <p:nvPr/>
        </p:nvSpPr>
        <p:spPr>
          <a:xfrm>
            <a:off x="241300" y="558800"/>
            <a:ext cx="12522200" cy="33528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46" name="Rectangle"/>
          <p:cNvSpPr/>
          <p:nvPr/>
        </p:nvSpPr>
        <p:spPr>
          <a:xfrm>
            <a:off x="257629" y="4220029"/>
            <a:ext cx="12522200" cy="3581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Underlying nature of the Internet -  Protocols &amp; Standa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Underlying nature of the Internet - </a:t>
            </a:r>
          </a:p>
          <a:p>
            <a:r>
              <a:t>Protocols &amp; Standards</a:t>
            </a:r>
          </a:p>
        </p:txBody>
      </p:sp>
      <p:sp>
        <p:nvSpPr>
          <p:cNvPr id="248" name="Email…"/>
          <p:cNvSpPr txBox="1">
            <a:spLocks noGrp="1"/>
          </p:cNvSpPr>
          <p:nvPr>
            <p:ph type="body" sz="half" idx="1"/>
          </p:nvPr>
        </p:nvSpPr>
        <p:spPr>
          <a:xfrm>
            <a:off x="7835900" y="1981200"/>
            <a:ext cx="4000500" cy="72517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</a:pPr>
            <a:r>
              <a:t>Email</a:t>
            </a:r>
          </a:p>
          <a:p>
            <a:pPr lvl="1">
              <a:spcBef>
                <a:spcPts val="500"/>
              </a:spcBef>
            </a:pPr>
            <a:r>
              <a:t>SMTP</a:t>
            </a:r>
          </a:p>
          <a:p>
            <a:pPr lvl="1">
              <a:spcBef>
                <a:spcPts val="500"/>
              </a:spcBef>
            </a:pPr>
            <a:r>
              <a:t>POP</a:t>
            </a:r>
          </a:p>
          <a:p>
            <a:pPr lvl="1">
              <a:spcBef>
                <a:spcPts val="500"/>
              </a:spcBef>
            </a:pPr>
            <a:r>
              <a:t>IMAP</a:t>
            </a:r>
          </a:p>
          <a:p>
            <a:pPr>
              <a:spcBef>
                <a:spcPts val="500"/>
              </a:spcBef>
            </a:pPr>
            <a:r>
              <a:t>File Transfer</a:t>
            </a:r>
          </a:p>
          <a:p>
            <a:pPr lvl="1">
              <a:spcBef>
                <a:spcPts val="500"/>
              </a:spcBef>
            </a:pPr>
            <a:r>
              <a:t>FTP</a:t>
            </a:r>
          </a:p>
          <a:p>
            <a:pPr lvl="1">
              <a:spcBef>
                <a:spcPts val="500"/>
              </a:spcBef>
            </a:pPr>
            <a:r>
              <a:t>SFTP</a:t>
            </a:r>
          </a:p>
          <a:p>
            <a:pPr lvl="1">
              <a:spcBef>
                <a:spcPts val="500"/>
              </a:spcBef>
            </a:pPr>
            <a:r>
              <a:t>FTP over SSH</a:t>
            </a:r>
          </a:p>
          <a:p>
            <a:pPr>
              <a:spcBef>
                <a:spcPts val="500"/>
              </a:spcBef>
            </a:pPr>
            <a:r>
              <a:t>Login</a:t>
            </a:r>
          </a:p>
          <a:p>
            <a:pPr lvl="1">
              <a:spcBef>
                <a:spcPts val="500"/>
              </a:spcBef>
            </a:pPr>
            <a:r>
              <a:t>Telnet</a:t>
            </a:r>
          </a:p>
          <a:p>
            <a:pPr lvl="1">
              <a:spcBef>
                <a:spcPts val="500"/>
              </a:spcBef>
            </a:pPr>
            <a:r>
              <a:t>SSH</a:t>
            </a:r>
          </a:p>
          <a:p>
            <a:pPr>
              <a:spcBef>
                <a:spcPts val="500"/>
              </a:spcBef>
            </a:pPr>
            <a:r>
              <a:t>Web</a:t>
            </a:r>
          </a:p>
          <a:p>
            <a:pPr lvl="1">
              <a:spcBef>
                <a:spcPts val="500"/>
              </a:spcBef>
            </a:pPr>
            <a:r>
              <a:t>HTTP, HTML</a:t>
            </a:r>
          </a:p>
          <a:p>
            <a:pPr>
              <a:spcBef>
                <a:spcPts val="500"/>
              </a:spcBef>
            </a:pPr>
            <a:r>
              <a:t>Messaging</a:t>
            </a:r>
          </a:p>
          <a:p>
            <a:pPr lvl="1">
              <a:spcBef>
                <a:spcPts val="500"/>
              </a:spcBef>
            </a:pPr>
            <a:r>
              <a:t>XMPP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50" name="“The irony is that in all its various guises -- commerce, research, and surfing -- the Web is already so much a part of our lives that familiarity has clouded our perception of the Web itself.”…"/>
          <p:cNvSpPr txBox="1"/>
          <p:nvPr/>
        </p:nvSpPr>
        <p:spPr>
          <a:xfrm>
            <a:off x="596900" y="2777845"/>
            <a:ext cx="6718300" cy="3165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>
              <a:spcBef>
                <a:spcPts val="1800"/>
              </a:spcBef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“The irony is that in all its various guises -- commerce, research, and surfing -- the Web is already so much a part of our lives that familiarity has clouded our perception of the Web itself.”</a:t>
            </a:r>
          </a:p>
          <a:p>
            <a:pPr algn="r">
              <a:defRPr sz="2600">
                <a:latin typeface="+mj-lt"/>
                <a:ea typeface="+mj-ea"/>
                <a:cs typeface="+mj-cs"/>
                <a:sym typeface="Helvetica Neue"/>
              </a:defRPr>
            </a:pPr>
            <a:r>
              <a:t>Tim Berners-Lee in Weaving the Web</a:t>
            </a:r>
          </a:p>
        </p:txBody>
      </p:sp>
      <p:sp>
        <p:nvSpPr>
          <p:cNvPr id="251" name="Rounded Rectangle"/>
          <p:cNvSpPr/>
          <p:nvPr/>
        </p:nvSpPr>
        <p:spPr>
          <a:xfrm>
            <a:off x="7327900" y="7175500"/>
            <a:ext cx="5194300" cy="952500"/>
          </a:xfrm>
          <a:prstGeom prst="roundRect">
            <a:avLst>
              <a:gd name="adj" fmla="val 20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 flipH="1" flipV="1">
            <a:off x="4787900" y="7645452"/>
            <a:ext cx="2443052" cy="553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ontent"/>
          <p:cNvSpPr txBox="1">
            <a:spLocks noGrp="1"/>
          </p:cNvSpPr>
          <p:nvPr>
            <p:ph type="title"/>
          </p:nvPr>
        </p:nvSpPr>
        <p:spPr>
          <a:xfrm>
            <a:off x="863600" y="4076700"/>
            <a:ext cx="3136900" cy="1397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Content</a:t>
            </a:r>
          </a:p>
        </p:txBody>
      </p:sp>
      <p:sp>
        <p:nvSpPr>
          <p:cNvPr id="549" name="IANA maintains a list of valid content types…"/>
          <p:cNvSpPr txBox="1">
            <a:spLocks noGrp="1"/>
          </p:cNvSpPr>
          <p:nvPr>
            <p:ph type="body" sz="quarter" idx="1"/>
          </p:nvPr>
        </p:nvSpPr>
        <p:spPr>
          <a:xfrm>
            <a:off x="4584700" y="3429000"/>
            <a:ext cx="4889500" cy="4597400"/>
          </a:xfrm>
          <a:prstGeom prst="rect">
            <a:avLst/>
          </a:prstGeom>
        </p:spPr>
        <p:txBody>
          <a:bodyPr/>
          <a:lstStyle/>
          <a:p>
            <a:r>
              <a:t>IANA maintains a list of valid content types</a:t>
            </a:r>
          </a:p>
          <a:p>
            <a:r>
              <a:t>It is specified by the Content-TypeEntity header</a:t>
            </a:r>
          </a:p>
          <a:p>
            <a:r>
              <a:t>Categorized in 9 MIME Media types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51" name="application…"/>
          <p:cNvSpPr txBox="1"/>
          <p:nvPr/>
        </p:nvSpPr>
        <p:spPr>
          <a:xfrm>
            <a:off x="10528300" y="4330700"/>
            <a:ext cx="1172748" cy="256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1500" b="1"/>
            </a:pPr>
            <a:r>
              <a:t>application</a:t>
            </a:r>
            <a:endParaRPr b="0"/>
          </a:p>
          <a:p>
            <a:pPr>
              <a:defRPr sz="1500" b="1"/>
            </a:pPr>
            <a:r>
              <a:t>audio</a:t>
            </a:r>
            <a:endParaRPr b="0"/>
          </a:p>
          <a:p>
            <a:pPr>
              <a:defRPr sz="1500" b="1"/>
            </a:pPr>
            <a:r>
              <a:t>example</a:t>
            </a:r>
            <a:endParaRPr b="0"/>
          </a:p>
          <a:p>
            <a:pPr>
              <a:defRPr sz="1500" b="1"/>
            </a:pPr>
            <a:r>
              <a:t>image</a:t>
            </a:r>
            <a:endParaRPr b="0"/>
          </a:p>
          <a:p>
            <a:pPr>
              <a:defRPr sz="1500" b="1"/>
            </a:pPr>
            <a:r>
              <a:t>message</a:t>
            </a:r>
            <a:endParaRPr b="0"/>
          </a:p>
          <a:p>
            <a:pPr>
              <a:defRPr sz="1500" b="1"/>
            </a:pPr>
            <a:r>
              <a:t>model</a:t>
            </a:r>
            <a:endParaRPr b="0"/>
          </a:p>
          <a:p>
            <a:pPr>
              <a:defRPr sz="1500" b="1"/>
            </a:pPr>
            <a:r>
              <a:t>multipart</a:t>
            </a:r>
            <a:endParaRPr b="0"/>
          </a:p>
          <a:p>
            <a:pPr>
              <a:defRPr sz="1500" b="1"/>
            </a:pPr>
            <a:r>
              <a:t>text</a:t>
            </a:r>
            <a:endParaRPr b="0"/>
          </a:p>
        </p:txBody>
      </p:sp>
      <p:sp>
        <p:nvSpPr>
          <p:cNvPr id="552" name="Rectangle"/>
          <p:cNvSpPr/>
          <p:nvPr/>
        </p:nvSpPr>
        <p:spPr>
          <a:xfrm>
            <a:off x="177800" y="2463800"/>
            <a:ext cx="12522200" cy="57658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tateles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Statelessness</a:t>
            </a:r>
          </a:p>
        </p:txBody>
      </p:sp>
      <p:sp>
        <p:nvSpPr>
          <p:cNvPr id="555" name="Because of the  Connect, Request,  Response, Disconnect  nature of HTTP it is said to be a stateless protocol…"/>
          <p:cNvSpPr txBox="1">
            <a:spLocks noGrp="1"/>
          </p:cNvSpPr>
          <p:nvPr>
            <p:ph type="body" idx="1"/>
          </p:nvPr>
        </p:nvSpPr>
        <p:spPr>
          <a:xfrm>
            <a:off x="571500" y="2324100"/>
            <a:ext cx="11950700" cy="69088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</a:pPr>
            <a:r>
              <a:rPr dirty="0"/>
              <a:t>Because of the  Connect, Request,  Response, Disconnect  nature of HTTP it is said to be a stateless protocol</a:t>
            </a:r>
          </a:p>
          <a:p>
            <a:pPr>
              <a:spcBef>
                <a:spcPts val="3000"/>
              </a:spcBef>
            </a:pPr>
            <a:r>
              <a:rPr dirty="0"/>
              <a:t>i.e. from one web page to the next there is nothing in the protocol that allows a web program to maintain program “state” (like a desktop program).</a:t>
            </a:r>
          </a:p>
          <a:p>
            <a:pPr>
              <a:spcBef>
                <a:spcPts val="3000"/>
              </a:spcBef>
            </a:pPr>
            <a:r>
              <a:rPr dirty="0"/>
              <a:t>“state” can be maintained by various techniques </a:t>
            </a:r>
          </a:p>
          <a:p>
            <a:pPr>
              <a:spcBef>
                <a:spcPts val="3000"/>
              </a:spcBef>
            </a:pPr>
            <a:r>
              <a:rPr dirty="0"/>
              <a:t>E.g: Cookies:</a:t>
            </a:r>
          </a:p>
          <a:p>
            <a:pPr lvl="3">
              <a:spcBef>
                <a:spcPts val="3000"/>
              </a:spcBef>
            </a:pPr>
            <a:r>
              <a:rPr lang="en-US" dirty="0" smtClean="0"/>
              <a:t>non-executable </a:t>
            </a:r>
            <a:r>
              <a:rPr dirty="0" smtClean="0"/>
              <a:t>text </a:t>
            </a:r>
            <a:r>
              <a:rPr dirty="0"/>
              <a:t>files stored by client </a:t>
            </a:r>
            <a:r>
              <a:rPr dirty="0" smtClean="0"/>
              <a:t>browser</a:t>
            </a:r>
            <a:r>
              <a:rPr lang="en-IE" dirty="0" smtClean="0"/>
              <a:t>, </a:t>
            </a:r>
            <a:r>
              <a:rPr dirty="0" smtClean="0"/>
              <a:t>maintain </a:t>
            </a:r>
            <a:r>
              <a:rPr dirty="0"/>
              <a:t>session by storing </a:t>
            </a:r>
            <a:r>
              <a:rPr dirty="0" smtClean="0"/>
              <a:t>information</a:t>
            </a:r>
            <a:endParaRPr lang="en-IE" dirty="0" smtClean="0"/>
          </a:p>
          <a:p>
            <a:pPr lvl="2">
              <a:spcBef>
                <a:spcPts val="3000"/>
              </a:spcBef>
            </a:pPr>
            <a:r>
              <a:rPr lang="en-IE" dirty="0" smtClean="0"/>
              <a:t>Tokens:</a:t>
            </a:r>
          </a:p>
          <a:p>
            <a:pPr lvl="3">
              <a:spcBef>
                <a:spcPts val="3000"/>
              </a:spcBef>
            </a:pPr>
            <a:r>
              <a:rPr lang="en-IE" dirty="0" smtClean="0"/>
              <a:t>Encrypted strings contained in each message exchange, identifying and securing the content</a:t>
            </a:r>
            <a:endParaRPr dirty="0"/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ET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 Example</a:t>
            </a:r>
          </a:p>
        </p:txBody>
      </p:sp>
      <p:sp>
        <p:nvSpPr>
          <p:cNvPr id="5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60" name="GET /index.html HTTP/1.1…"/>
          <p:cNvSpPr txBox="1"/>
          <p:nvPr/>
        </p:nvSpPr>
        <p:spPr>
          <a:xfrm>
            <a:off x="2768600" y="3594100"/>
            <a:ext cx="7626301" cy="2184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 /index.html HTTP/1.1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Host: www.example.com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User-Agent: Mozilla/4.5 [en]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Accept: image/gif, image/jpeg, text/html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Accept-language: en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Accept-Charset: iso-8859-1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Request 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Request Line</a:t>
            </a:r>
          </a:p>
        </p:txBody>
      </p:sp>
      <p:sp>
        <p:nvSpPr>
          <p:cNvPr id="563" name="Request line: contains the requested resource. Consists of…"/>
          <p:cNvSpPr txBox="1">
            <a:spLocks noGrp="1"/>
          </p:cNvSpPr>
          <p:nvPr>
            <p:ph type="body" sz="half" idx="1"/>
          </p:nvPr>
        </p:nvSpPr>
        <p:spPr>
          <a:xfrm>
            <a:off x="152400" y="2298700"/>
            <a:ext cx="5029200" cy="6629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Request line: contains the requested resource. Consists of</a:t>
            </a:r>
          </a:p>
          <a:p>
            <a:pPr lvl="1">
              <a:spcBef>
                <a:spcPts val="1800"/>
              </a:spcBef>
              <a:buAutoNum type="arabicPeriod"/>
            </a:pPr>
            <a:r>
              <a:t>Method: name of HTTP method called (GET,POST,etc.). </a:t>
            </a:r>
          </a:p>
          <a:p>
            <a:pPr lvl="1">
              <a:spcBef>
                <a:spcPts val="1800"/>
              </a:spcBef>
              <a:buAutoNum type="arabicPeriod"/>
            </a:pPr>
            <a:r>
              <a:t>Resource identifier: URL (Uniform Resource Locator) of the requested </a:t>
            </a:r>
            <a:br/>
            <a:r>
              <a:t>resource. </a:t>
            </a:r>
          </a:p>
          <a:p>
            <a:pPr lvl="1">
              <a:spcBef>
                <a:spcPts val="1800"/>
              </a:spcBef>
              <a:buAutoNum type="arabicPeriod"/>
            </a:pPr>
            <a:r>
              <a:t>Protocol version: protocol version requested for the response. </a:t>
            </a:r>
          </a:p>
        </p:txBody>
      </p:sp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65" name="GET /index.html HTTP/1.1…"/>
          <p:cNvSpPr txBox="1"/>
          <p:nvPr/>
        </p:nvSpPr>
        <p:spPr>
          <a:xfrm>
            <a:off x="5435600" y="3886200"/>
            <a:ext cx="7626301" cy="2184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GET /index.html HTTP/1.1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Host: www.example.com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User-Agent: Mozilla/4.5 [en]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Accept: image/gif, image/jpeg, text/html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Accept-language: en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Accept-Charset: iso-8859-1</a:t>
            </a:r>
          </a:p>
        </p:txBody>
      </p:sp>
      <p:sp>
        <p:nvSpPr>
          <p:cNvPr id="566" name="Rounded Rectangle"/>
          <p:cNvSpPr/>
          <p:nvPr/>
        </p:nvSpPr>
        <p:spPr>
          <a:xfrm>
            <a:off x="5080000" y="3755571"/>
            <a:ext cx="7899400" cy="498929"/>
          </a:xfrm>
          <a:prstGeom prst="roundRect">
            <a:avLst>
              <a:gd name="adj" fmla="val 50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quest He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Request Header</a:t>
            </a:r>
          </a:p>
        </p:txBody>
      </p:sp>
      <p:sp>
        <p:nvSpPr>
          <p:cNvPr id="569" name="Contains additional information to help the server to process the request correctly.…"/>
          <p:cNvSpPr txBox="1">
            <a:spLocks noGrp="1"/>
          </p:cNvSpPr>
          <p:nvPr>
            <p:ph type="body" sz="half" idx="1"/>
          </p:nvPr>
        </p:nvSpPr>
        <p:spPr>
          <a:xfrm>
            <a:off x="0" y="1993900"/>
            <a:ext cx="5448300" cy="7569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</a:pPr>
            <a:r>
              <a:t>Contains additional information to help the server to process the request correctly.</a:t>
            </a:r>
          </a:p>
          <a:p>
            <a:pPr>
              <a:spcBef>
                <a:spcPts val="600"/>
              </a:spcBef>
            </a:pPr>
            <a:r>
              <a:t>Examples:</a:t>
            </a:r>
          </a:p>
          <a:p>
            <a:pPr lvl="2">
              <a:spcBef>
                <a:spcPts val="600"/>
              </a:spcBef>
            </a:pPr>
            <a:r>
              <a:t>Host:name of requested server.</a:t>
            </a:r>
          </a:p>
          <a:p>
            <a:pPr lvl="2">
              <a:spcBef>
                <a:spcPts val="600"/>
              </a:spcBef>
            </a:pPr>
            <a:r>
              <a:t>User-Agent: name of browser or program used to access the resource.</a:t>
            </a:r>
          </a:p>
          <a:p>
            <a:pPr lvl="2">
              <a:spcBef>
                <a:spcPts val="600"/>
              </a:spcBef>
            </a:pPr>
            <a:r>
              <a:t>Accept: some text and image formats accepted by the client. </a:t>
            </a:r>
          </a:p>
          <a:p>
            <a:pPr lvl="2">
              <a:spcBef>
                <a:spcPts val="600"/>
              </a:spcBef>
            </a:pPr>
            <a:r>
              <a:t>Accept-Language: languages supported (preferred) by the client, useful for automatically personalising the response.</a:t>
            </a:r>
          </a:p>
        </p:txBody>
      </p:sp>
      <p:sp>
        <p:nvSpPr>
          <p:cNvPr id="5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71" name="GET /index.html HTTP/1.1…"/>
          <p:cNvSpPr txBox="1"/>
          <p:nvPr/>
        </p:nvSpPr>
        <p:spPr>
          <a:xfrm>
            <a:off x="5461000" y="4025900"/>
            <a:ext cx="7626301" cy="2184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 /index.html HTTP/1.1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Host: www.example.com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User-Agent: Mozilla/4.5 [en]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Accept: image/gif, image/jpeg, text/html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Accept-language: en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Accept-Charset: iso-8859-1</a:t>
            </a:r>
          </a:p>
        </p:txBody>
      </p:sp>
      <p:sp>
        <p:nvSpPr>
          <p:cNvPr id="572" name="Rounded Rectangle"/>
          <p:cNvSpPr/>
          <p:nvPr/>
        </p:nvSpPr>
        <p:spPr>
          <a:xfrm>
            <a:off x="5308600" y="4359729"/>
            <a:ext cx="7696200" cy="1850571"/>
          </a:xfrm>
          <a:prstGeom prst="roundRect">
            <a:avLst>
              <a:gd name="adj" fmla="val 10791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quest Parameters (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Request Parameters (1)</a:t>
            </a:r>
          </a:p>
        </p:txBody>
      </p:sp>
      <p:sp>
        <p:nvSpPr>
          <p:cNvPr id="575" name="A HTTP request can also contain parameters. e.g:…"/>
          <p:cNvSpPr txBox="1">
            <a:spLocks noGrp="1"/>
          </p:cNvSpPr>
          <p:nvPr>
            <p:ph type="body" idx="1"/>
          </p:nvPr>
        </p:nvSpPr>
        <p:spPr>
          <a:xfrm>
            <a:off x="800100" y="2336800"/>
            <a:ext cx="11633200" cy="6743700"/>
          </a:xfrm>
          <a:prstGeom prst="rect">
            <a:avLst/>
          </a:prstGeom>
        </p:spPr>
        <p:txBody>
          <a:bodyPr/>
          <a:lstStyle/>
          <a:p>
            <a:r>
              <a:t>A HTTP request can also contain parameters. e.g:</a:t>
            </a:r>
          </a:p>
          <a:p>
            <a:pPr lvl="1"/>
            <a:r>
              <a:t>as a response to a registration form, the selection of a product in an online store, etc. </a:t>
            </a:r>
          </a:p>
          <a:p>
            <a:r>
              <a:t>These parameters can be passed in two ways:</a:t>
            </a:r>
          </a:p>
          <a:p>
            <a:pPr lvl="1"/>
            <a:r>
              <a:t>As part of the request chain encrypted as part of the URL </a:t>
            </a:r>
          </a:p>
          <a:p>
            <a:pPr lvl="1"/>
            <a:r>
              <a:t>As extra request data</a:t>
            </a:r>
          </a:p>
        </p:txBody>
      </p:sp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Request Parameters: as part of request chain"/>
          <p:cNvSpPr txBox="1">
            <a:spLocks noGrp="1"/>
          </p:cNvSpPr>
          <p:nvPr>
            <p:ph type="title"/>
          </p:nvPr>
        </p:nvSpPr>
        <p:spPr>
          <a:xfrm>
            <a:off x="571500" y="215900"/>
            <a:ext cx="11861800" cy="1397000"/>
          </a:xfrm>
          <a:prstGeom prst="rect">
            <a:avLst/>
          </a:prstGeom>
        </p:spPr>
        <p:txBody>
          <a:bodyPr/>
          <a:lstStyle/>
          <a:p>
            <a:r>
              <a:t>Request Parameters: as part of request chain</a:t>
            </a:r>
          </a:p>
        </p:txBody>
      </p:sp>
      <p:sp>
        <p:nvSpPr>
          <p:cNvPr id="579" name="To encrypt parameters as part of the URL, they are added to the URL after the name of the resource, separated from the latter by the character ?.…"/>
          <p:cNvSpPr txBox="1">
            <a:spLocks noGrp="1"/>
          </p:cNvSpPr>
          <p:nvPr>
            <p:ph type="body" sz="half" idx="1"/>
          </p:nvPr>
        </p:nvSpPr>
        <p:spPr>
          <a:xfrm>
            <a:off x="342900" y="2120900"/>
            <a:ext cx="12293600" cy="2946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100"/>
              </a:spcBef>
            </a:pPr>
            <a:r>
              <a:t>To encrypt parameters as part of the URL, they are added to the URL after the name of the resource, separated from the latter by the character ?. </a:t>
            </a:r>
          </a:p>
          <a:p>
            <a:pPr lvl="1">
              <a:spcBef>
                <a:spcPts val="1100"/>
              </a:spcBef>
            </a:pPr>
            <a:r>
              <a:t>The different parameters are separated from one another by the character &amp;. </a:t>
            </a:r>
          </a:p>
          <a:p>
            <a:pPr lvl="1">
              <a:spcBef>
                <a:spcPts val="1100"/>
              </a:spcBef>
            </a:pPr>
            <a:r>
              <a:t>Spaces are replaced by +. </a:t>
            </a:r>
          </a:p>
          <a:p>
            <a:pPr lvl="1">
              <a:spcBef>
                <a:spcPts val="1100"/>
              </a:spcBef>
            </a:pPr>
            <a:r>
              <a:t>Special characters are represented by %xx where xx represents the hexadecimal ASCII code of the character</a:t>
            </a:r>
          </a:p>
        </p:txBody>
      </p:sp>
      <p:sp>
        <p:nvSpPr>
          <p:cNvPr id="5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581" name="GET /index.php?name=Mr+Nobody&amp;OK=l HTTP/1.0…"/>
          <p:cNvSpPr txBox="1"/>
          <p:nvPr/>
        </p:nvSpPr>
        <p:spPr>
          <a:xfrm>
            <a:off x="2120899" y="6673017"/>
            <a:ext cx="9178471" cy="23185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 /index.php?name=Mr+Nobody&amp;OK=l HTTP/1.0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Host: www.example.com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User-Agent: Mozilla/4.5 [en]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Accept: image/gif, image/jpeg, text/html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Accept-language: en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Accept-Charset: iso-8859-1</a:t>
            </a:r>
          </a:p>
        </p:txBody>
      </p:sp>
      <p:sp>
        <p:nvSpPr>
          <p:cNvPr id="582" name="Rounded Rectangle"/>
          <p:cNvSpPr/>
          <p:nvPr/>
        </p:nvSpPr>
        <p:spPr>
          <a:xfrm>
            <a:off x="2902858" y="6661150"/>
            <a:ext cx="5664200" cy="469900"/>
          </a:xfrm>
          <a:prstGeom prst="roundRect">
            <a:avLst>
              <a:gd name="adj" fmla="val 40541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83" name="http://www.example.com/index.php?name=Mr+Nobody&amp;OK=l"/>
          <p:cNvSpPr txBox="1"/>
          <p:nvPr/>
        </p:nvSpPr>
        <p:spPr>
          <a:xfrm>
            <a:off x="1905000" y="5689600"/>
            <a:ext cx="9651008" cy="4699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>
              <a:defRPr sz="2400">
                <a:latin typeface="Courier New"/>
                <a:ea typeface="Courier New"/>
                <a:cs typeface="Courier New"/>
                <a:sym typeface="Courier New"/>
                <a:hlinkClick r:id="rId2"/>
              </a:defRPr>
            </a:lvl1pPr>
          </a:lstStyle>
          <a:p>
            <a:r>
              <a:rPr>
                <a:hlinkClick r:id="rId2"/>
              </a:rPr>
              <a:t>http://www.example.com/index.php?name=Mr+Nobody&amp;OK=l</a:t>
            </a:r>
          </a:p>
        </p:txBody>
      </p:sp>
      <p:sp>
        <p:nvSpPr>
          <p:cNvPr id="584" name="url"/>
          <p:cNvSpPr txBox="1"/>
          <p:nvPr/>
        </p:nvSpPr>
        <p:spPr>
          <a:xfrm>
            <a:off x="492557" y="5575300"/>
            <a:ext cx="667437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url</a:t>
            </a:r>
          </a:p>
        </p:txBody>
      </p:sp>
      <p:sp>
        <p:nvSpPr>
          <p:cNvPr id="585" name="request"/>
          <p:cNvSpPr txBox="1"/>
          <p:nvPr/>
        </p:nvSpPr>
        <p:spPr>
          <a:xfrm>
            <a:off x="149560" y="7327900"/>
            <a:ext cx="1943101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request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Extra Reques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 Request Data</a:t>
            </a:r>
          </a:p>
        </p:txBody>
      </p:sp>
      <p:sp>
        <p:nvSpPr>
          <p:cNvPr id="588" name="To pass the parameters as the body of the request, the POST method rather than GET needs to be used."/>
          <p:cNvSpPr txBox="1">
            <a:spLocks noGrp="1"/>
          </p:cNvSpPr>
          <p:nvPr>
            <p:ph type="body" sz="quarter" idx="1"/>
          </p:nvPr>
        </p:nvSpPr>
        <p:spPr>
          <a:xfrm>
            <a:off x="876300" y="2908300"/>
            <a:ext cx="10845800" cy="1066800"/>
          </a:xfrm>
          <a:prstGeom prst="rect">
            <a:avLst/>
          </a:prstGeom>
        </p:spPr>
        <p:txBody>
          <a:bodyPr/>
          <a:lstStyle/>
          <a:p>
            <a:r>
              <a:t>To pass the parameters as the body of the request, the POST method rather than GET needs to be used.</a:t>
            </a:r>
          </a:p>
        </p:txBody>
      </p:sp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90" name="POST /index.php HTTP/1.0…"/>
          <p:cNvSpPr txBox="1"/>
          <p:nvPr/>
        </p:nvSpPr>
        <p:spPr>
          <a:xfrm>
            <a:off x="1993899" y="4384953"/>
            <a:ext cx="9191171" cy="30572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POST /index.php HTTP/1.0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Host: </a:t>
            </a:r>
            <a:r>
              <a:rPr u="sng" dirty="0">
                <a:hlinkClick r:id="rId2"/>
              </a:rPr>
              <a:t>www.example.com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User-Agent: Mozilla/4.5 [en]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Accept: image/gif, image/jpeg, text/html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Accept-language: en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Accept-Charset: iso-8859-1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name=Mr+Nobody&amp;OK=l</a:t>
            </a:r>
          </a:p>
        </p:txBody>
      </p:sp>
      <p:sp>
        <p:nvSpPr>
          <p:cNvPr id="591" name="Rounded Rectangle"/>
          <p:cNvSpPr/>
          <p:nvPr/>
        </p:nvSpPr>
        <p:spPr>
          <a:xfrm>
            <a:off x="2032000" y="4457700"/>
            <a:ext cx="858157" cy="489857"/>
          </a:xfrm>
          <a:prstGeom prst="roundRect">
            <a:avLst>
              <a:gd name="adj" fmla="val 31915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592" name="Rounded Rectangle"/>
          <p:cNvSpPr/>
          <p:nvPr/>
        </p:nvSpPr>
        <p:spPr>
          <a:xfrm>
            <a:off x="1866900" y="6985000"/>
            <a:ext cx="4279900" cy="444500"/>
          </a:xfrm>
          <a:prstGeom prst="roundRect">
            <a:avLst>
              <a:gd name="adj" fmla="val 42857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spo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Response</a:t>
            </a:r>
          </a:p>
        </p:txBody>
      </p:sp>
      <p:sp>
        <p:nvSpPr>
          <p:cNvPr id="595" name="Response Code"/>
          <p:cNvSpPr txBox="1">
            <a:spLocks noGrp="1"/>
          </p:cNvSpPr>
          <p:nvPr>
            <p:ph type="body" sz="quarter" idx="1"/>
          </p:nvPr>
        </p:nvSpPr>
        <p:spPr>
          <a:xfrm>
            <a:off x="444500" y="3009900"/>
            <a:ext cx="3289300" cy="1397000"/>
          </a:xfrm>
          <a:prstGeom prst="rect">
            <a:avLst/>
          </a:prstGeom>
        </p:spPr>
        <p:txBody>
          <a:bodyPr/>
          <a:lstStyle/>
          <a:p>
            <a:r>
              <a:t>Response Code</a:t>
            </a:r>
          </a:p>
        </p:txBody>
      </p:sp>
      <p:sp>
        <p:nvSpPr>
          <p:cNvPr id="5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597" name="HTTP/1.1 200 OK…"/>
          <p:cNvSpPr txBox="1"/>
          <p:nvPr/>
        </p:nvSpPr>
        <p:spPr>
          <a:xfrm>
            <a:off x="4432300" y="2628900"/>
            <a:ext cx="8357940" cy="59563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HTTP/1.1 200 OK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Date: Mon, 04 Aug 2011 15:19:10 GMT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Server: Apache/2.0.40 (Red Hat Linux)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Last-Modified: Tue, 25 Mar 2011 08:52:53 GMT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Accept-Ranges: bytes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Content-Length: 428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&lt;html&gt;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&lt;body&gt;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&lt;h1&gt;My Dvd List&lt;/h1&gt;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(more file contents)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.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.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.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&lt;/body&gt;</a:t>
            </a:r>
          </a:p>
          <a:p>
            <a:pPr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&lt;/html&gt;</a:t>
            </a:r>
          </a:p>
        </p:txBody>
      </p:sp>
      <p:sp>
        <p:nvSpPr>
          <p:cNvPr id="598" name="HTML"/>
          <p:cNvSpPr txBox="1"/>
          <p:nvPr/>
        </p:nvSpPr>
        <p:spPr>
          <a:xfrm>
            <a:off x="685800" y="5702300"/>
            <a:ext cx="32893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marL="266700" indent="-266700" defTabSz="584200">
              <a:spcBef>
                <a:spcPts val="4800"/>
              </a:spcBef>
              <a:buSzPct val="100000"/>
              <a:buChar char="•"/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HTML</a:t>
            </a:r>
          </a:p>
        </p:txBody>
      </p:sp>
      <p:sp>
        <p:nvSpPr>
          <p:cNvPr id="599" name="Line"/>
          <p:cNvSpPr/>
          <p:nvPr/>
        </p:nvSpPr>
        <p:spPr>
          <a:xfrm flipH="1">
            <a:off x="3433372" y="2890901"/>
            <a:ext cx="2674073" cy="41961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00" name="Line"/>
          <p:cNvSpPr/>
          <p:nvPr/>
        </p:nvSpPr>
        <p:spPr>
          <a:xfrm flipH="1">
            <a:off x="2324100" y="5972070"/>
            <a:ext cx="2019161" cy="1012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SI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OSI Model</a:t>
            </a:r>
          </a:p>
        </p:txBody>
      </p:sp>
      <p:sp>
        <p:nvSpPr>
          <p:cNvPr id="255" name="The OSI model divides the functions of a protocol into a series of layers - each layer only uses the functions of the layer below, and only exports functionality to the layer above.…"/>
          <p:cNvSpPr txBox="1">
            <a:spLocks noGrp="1"/>
          </p:cNvSpPr>
          <p:nvPr>
            <p:ph type="body" idx="1"/>
          </p:nvPr>
        </p:nvSpPr>
        <p:spPr>
          <a:xfrm>
            <a:off x="482600" y="1879600"/>
            <a:ext cx="7035800" cy="7391400"/>
          </a:xfrm>
          <a:prstGeom prst="rect">
            <a:avLst/>
          </a:prstGeom>
        </p:spPr>
        <p:txBody>
          <a:bodyPr/>
          <a:lstStyle/>
          <a:p>
            <a:r>
              <a:t>The OSI model divides the functions of a protocol into a series of layers - each layer only uses the functions of the layer below, and only exports functionality to the layer above. </a:t>
            </a:r>
          </a:p>
          <a:p>
            <a:r>
              <a:t>A system that implements protocol behavior consisting of a series of these layers is known as a 'protocol stack' or 'stack'</a:t>
            </a:r>
          </a:p>
          <a:p>
            <a:r>
              <a:t>The interface between layers dictates the specifications on how one layer interacts with another. These specifications are typically known as Requests for Comments or "RFC"s in the TCP/IP community. 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57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7400" y="952500"/>
            <a:ext cx="6121400" cy="7075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SI Ana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OSI Analogy</a:t>
            </a:r>
          </a:p>
        </p:txBody>
      </p:sp>
      <p:sp>
        <p:nvSpPr>
          <p:cNvPr id="2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6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700" y="12700"/>
            <a:ext cx="6883400" cy="940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OSI &amp; TCP/I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OSI &amp; TCP/IP</a:t>
            </a:r>
          </a:p>
        </p:txBody>
      </p:sp>
      <p:sp>
        <p:nvSpPr>
          <p:cNvPr id="265" name="The application-centric layers of the 7-layer model are condensed into a single application layer protocol in the TCP/IP stack…"/>
          <p:cNvSpPr txBox="1">
            <a:spLocks noGrp="1"/>
          </p:cNvSpPr>
          <p:nvPr>
            <p:ph type="body" sz="half" idx="1"/>
          </p:nvPr>
        </p:nvSpPr>
        <p:spPr>
          <a:xfrm>
            <a:off x="7073900" y="2578100"/>
            <a:ext cx="5308600" cy="6565900"/>
          </a:xfrm>
          <a:prstGeom prst="rect">
            <a:avLst/>
          </a:prstGeom>
        </p:spPr>
        <p:txBody>
          <a:bodyPr/>
          <a:lstStyle/>
          <a:p>
            <a:r>
              <a:t>The application-centric layers of the 7-layer model are condensed into a single application layer protocol in the TCP/IP stack</a:t>
            </a:r>
          </a:p>
          <a:p>
            <a:r>
              <a:t>the TCP/IP protocol stack defines a Network Interface  instead of the Data-Link layer of the ISO model, and the Internet Layer of the TCP/IP mode is broadly equivalent to the Network Layer in the ISO model.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67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540000"/>
            <a:ext cx="6197600" cy="5411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CP/IP Protocol Su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TCP/IP Protocol Suite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7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616200"/>
            <a:ext cx="6819900" cy="567756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Email…"/>
          <p:cNvSpPr txBox="1">
            <a:spLocks noGrp="1"/>
          </p:cNvSpPr>
          <p:nvPr>
            <p:ph type="body" sz="half" idx="1"/>
          </p:nvPr>
        </p:nvSpPr>
        <p:spPr>
          <a:xfrm>
            <a:off x="8369300" y="2095500"/>
            <a:ext cx="4000500" cy="72517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</a:pPr>
            <a:r>
              <a:t>Email</a:t>
            </a:r>
          </a:p>
          <a:p>
            <a:pPr lvl="1">
              <a:spcBef>
                <a:spcPts val="500"/>
              </a:spcBef>
            </a:pPr>
            <a:r>
              <a:t>SMTP</a:t>
            </a:r>
          </a:p>
          <a:p>
            <a:pPr lvl="1">
              <a:spcBef>
                <a:spcPts val="500"/>
              </a:spcBef>
            </a:pPr>
            <a:r>
              <a:t>POP</a:t>
            </a:r>
          </a:p>
          <a:p>
            <a:pPr lvl="1">
              <a:spcBef>
                <a:spcPts val="500"/>
              </a:spcBef>
            </a:pPr>
            <a:r>
              <a:t>IMAP</a:t>
            </a:r>
          </a:p>
          <a:p>
            <a:pPr>
              <a:spcBef>
                <a:spcPts val="500"/>
              </a:spcBef>
            </a:pPr>
            <a:r>
              <a:t>File Transfer</a:t>
            </a:r>
          </a:p>
          <a:p>
            <a:pPr lvl="1">
              <a:spcBef>
                <a:spcPts val="500"/>
              </a:spcBef>
            </a:pPr>
            <a:r>
              <a:t>FTP</a:t>
            </a:r>
          </a:p>
          <a:p>
            <a:pPr lvl="1">
              <a:spcBef>
                <a:spcPts val="500"/>
              </a:spcBef>
            </a:pPr>
            <a:r>
              <a:t>SFTP</a:t>
            </a:r>
          </a:p>
          <a:p>
            <a:pPr lvl="1">
              <a:spcBef>
                <a:spcPts val="500"/>
              </a:spcBef>
            </a:pPr>
            <a:r>
              <a:t>FTP over SSH</a:t>
            </a:r>
          </a:p>
          <a:p>
            <a:pPr>
              <a:spcBef>
                <a:spcPts val="500"/>
              </a:spcBef>
            </a:pPr>
            <a:r>
              <a:t>Login</a:t>
            </a:r>
          </a:p>
          <a:p>
            <a:pPr lvl="1">
              <a:spcBef>
                <a:spcPts val="500"/>
              </a:spcBef>
            </a:pPr>
            <a:r>
              <a:t>Telnet</a:t>
            </a:r>
          </a:p>
          <a:p>
            <a:pPr lvl="1">
              <a:spcBef>
                <a:spcPts val="500"/>
              </a:spcBef>
            </a:pPr>
            <a:r>
              <a:t>SSH</a:t>
            </a:r>
          </a:p>
          <a:p>
            <a:pPr>
              <a:spcBef>
                <a:spcPts val="500"/>
              </a:spcBef>
            </a:pPr>
            <a:r>
              <a:t>Web</a:t>
            </a:r>
          </a:p>
          <a:p>
            <a:pPr lvl="1">
              <a:spcBef>
                <a:spcPts val="500"/>
              </a:spcBef>
            </a:pPr>
            <a:r>
              <a:t>HTTP, HTML</a:t>
            </a:r>
          </a:p>
          <a:p>
            <a:pPr>
              <a:spcBef>
                <a:spcPts val="500"/>
              </a:spcBef>
            </a:pPr>
            <a:r>
              <a:t>Messaging</a:t>
            </a:r>
          </a:p>
          <a:p>
            <a:pPr lvl="1">
              <a:spcBef>
                <a:spcPts val="500"/>
              </a:spcBef>
            </a:pPr>
            <a:r>
              <a:t>XMPP</a:t>
            </a:r>
          </a:p>
        </p:txBody>
      </p:sp>
      <p:sp>
        <p:nvSpPr>
          <p:cNvPr id="273" name="Line"/>
          <p:cNvSpPr/>
          <p:nvPr/>
        </p:nvSpPr>
        <p:spPr>
          <a:xfrm>
            <a:off x="7065876" y="5303144"/>
            <a:ext cx="1318967" cy="402814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Line"/>
          <p:cNvSpPr/>
          <p:nvPr/>
        </p:nvSpPr>
        <p:spPr>
          <a:xfrm flipV="1">
            <a:off x="7122636" y="2111271"/>
            <a:ext cx="1227683" cy="135573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CP/IP Protocol Sui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TCP/IP Protocol Suite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7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2616200"/>
            <a:ext cx="6819900" cy="567756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Email…"/>
          <p:cNvSpPr txBox="1">
            <a:spLocks noGrp="1"/>
          </p:cNvSpPr>
          <p:nvPr>
            <p:ph type="body" sz="half" idx="1"/>
          </p:nvPr>
        </p:nvSpPr>
        <p:spPr>
          <a:xfrm>
            <a:off x="8369300" y="2095500"/>
            <a:ext cx="4000500" cy="72517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</a:pPr>
            <a:r>
              <a:t>Email</a:t>
            </a:r>
          </a:p>
          <a:p>
            <a:pPr lvl="1">
              <a:spcBef>
                <a:spcPts val="500"/>
              </a:spcBef>
            </a:pPr>
            <a:r>
              <a:t>SMTP</a:t>
            </a:r>
          </a:p>
          <a:p>
            <a:pPr lvl="1">
              <a:spcBef>
                <a:spcPts val="500"/>
              </a:spcBef>
            </a:pPr>
            <a:r>
              <a:t>POP</a:t>
            </a:r>
          </a:p>
          <a:p>
            <a:pPr lvl="1">
              <a:spcBef>
                <a:spcPts val="500"/>
              </a:spcBef>
            </a:pPr>
            <a:r>
              <a:t>IMAP</a:t>
            </a:r>
          </a:p>
          <a:p>
            <a:pPr>
              <a:spcBef>
                <a:spcPts val="500"/>
              </a:spcBef>
            </a:pPr>
            <a:r>
              <a:t>File Transfer</a:t>
            </a:r>
          </a:p>
          <a:p>
            <a:pPr lvl="1">
              <a:spcBef>
                <a:spcPts val="500"/>
              </a:spcBef>
            </a:pPr>
            <a:r>
              <a:t>FTP</a:t>
            </a:r>
          </a:p>
          <a:p>
            <a:pPr lvl="1">
              <a:spcBef>
                <a:spcPts val="500"/>
              </a:spcBef>
            </a:pPr>
            <a:r>
              <a:t>SFTP</a:t>
            </a:r>
          </a:p>
          <a:p>
            <a:pPr lvl="1">
              <a:spcBef>
                <a:spcPts val="500"/>
              </a:spcBef>
            </a:pPr>
            <a:r>
              <a:t>FTP over SSH</a:t>
            </a:r>
          </a:p>
          <a:p>
            <a:pPr>
              <a:spcBef>
                <a:spcPts val="500"/>
              </a:spcBef>
            </a:pPr>
            <a:r>
              <a:t>Login</a:t>
            </a:r>
          </a:p>
          <a:p>
            <a:pPr lvl="1">
              <a:spcBef>
                <a:spcPts val="500"/>
              </a:spcBef>
            </a:pPr>
            <a:r>
              <a:t>Telnet</a:t>
            </a:r>
          </a:p>
          <a:p>
            <a:pPr lvl="1">
              <a:spcBef>
                <a:spcPts val="500"/>
              </a:spcBef>
            </a:pPr>
            <a:r>
              <a:t>SSH</a:t>
            </a:r>
          </a:p>
          <a:p>
            <a:pPr>
              <a:spcBef>
                <a:spcPts val="500"/>
              </a:spcBef>
            </a:pPr>
            <a:r>
              <a:t>Web</a:t>
            </a:r>
          </a:p>
          <a:p>
            <a:pPr lvl="1">
              <a:spcBef>
                <a:spcPts val="500"/>
              </a:spcBef>
            </a:pPr>
            <a:r>
              <a:t>HTTP, HTML</a:t>
            </a:r>
          </a:p>
          <a:p>
            <a:pPr>
              <a:spcBef>
                <a:spcPts val="500"/>
              </a:spcBef>
            </a:pPr>
            <a:r>
              <a:t>Messaging</a:t>
            </a:r>
          </a:p>
          <a:p>
            <a:pPr lvl="1">
              <a:spcBef>
                <a:spcPts val="500"/>
              </a:spcBef>
            </a:pPr>
            <a:r>
              <a:t>XMPP</a:t>
            </a:r>
          </a:p>
        </p:txBody>
      </p:sp>
      <p:sp>
        <p:nvSpPr>
          <p:cNvPr id="280" name="Line"/>
          <p:cNvSpPr/>
          <p:nvPr/>
        </p:nvSpPr>
        <p:spPr>
          <a:xfrm>
            <a:off x="7065876" y="5303144"/>
            <a:ext cx="1318967" cy="402814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1" name="Line"/>
          <p:cNvSpPr/>
          <p:nvPr/>
        </p:nvSpPr>
        <p:spPr>
          <a:xfrm flipV="1">
            <a:off x="7122636" y="2111271"/>
            <a:ext cx="1227683" cy="135573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2" name="Rounded Rectangle"/>
          <p:cNvSpPr/>
          <p:nvPr/>
        </p:nvSpPr>
        <p:spPr>
          <a:xfrm>
            <a:off x="7556500" y="7233557"/>
            <a:ext cx="5196114" cy="930729"/>
          </a:xfrm>
          <a:prstGeom prst="roundRect">
            <a:avLst>
              <a:gd name="adj" fmla="val 20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fecycle of a Hyperlin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Lifecycle of a Hyperlink</a:t>
            </a:r>
          </a:p>
        </p:txBody>
      </p:sp>
      <p:sp>
        <p:nvSpPr>
          <p:cNvPr id="285" name="What happens when:"/>
          <p:cNvSpPr txBox="1">
            <a:spLocks noGrp="1"/>
          </p:cNvSpPr>
          <p:nvPr>
            <p:ph type="body" sz="quarter" idx="1"/>
          </p:nvPr>
        </p:nvSpPr>
        <p:spPr>
          <a:xfrm>
            <a:off x="571500" y="2324100"/>
            <a:ext cx="11861800" cy="495300"/>
          </a:xfrm>
          <a:prstGeom prst="rect">
            <a:avLst/>
          </a:prstGeom>
        </p:spPr>
        <p:txBody>
          <a:bodyPr/>
          <a:lstStyle/>
          <a:p>
            <a:r>
              <a:t>What happens when:</a:t>
            </a:r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87" name="click on a hyperlink"/>
          <p:cNvSpPr txBox="1"/>
          <p:nvPr/>
        </p:nvSpPr>
        <p:spPr>
          <a:xfrm>
            <a:off x="1816100" y="4406900"/>
            <a:ext cx="1943100" cy="92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click on a hyperlink</a:t>
            </a:r>
          </a:p>
        </p:txBody>
      </p:sp>
      <p:sp>
        <p:nvSpPr>
          <p:cNvPr id="288" name="page is completely rendered in a browser"/>
          <p:cNvSpPr txBox="1"/>
          <p:nvPr/>
        </p:nvSpPr>
        <p:spPr>
          <a:xfrm>
            <a:off x="7863146" y="4203700"/>
            <a:ext cx="2946401" cy="1333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algn="ctr">
              <a:defRPr sz="2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page is completely rendered in a browser</a:t>
            </a:r>
          </a:p>
        </p:txBody>
      </p:sp>
      <p:sp>
        <p:nvSpPr>
          <p:cNvPr id="289" name="Line"/>
          <p:cNvSpPr/>
          <p:nvPr/>
        </p:nvSpPr>
        <p:spPr>
          <a:xfrm flipH="1" flipV="1">
            <a:off x="4209797" y="4894348"/>
            <a:ext cx="3301222" cy="453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1529</Words>
  <Application>Microsoft Macintosh PowerPoint</Application>
  <PresentationFormat>Custom</PresentationFormat>
  <Paragraphs>409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Courier New</vt:lpstr>
      <vt:lpstr>Gill Sans</vt:lpstr>
      <vt:lpstr>Helvetica</vt:lpstr>
      <vt:lpstr>Helvetica Neue</vt:lpstr>
      <vt:lpstr>Helvetica Neue Light</vt:lpstr>
      <vt:lpstr>Helvetica Neue UltraLight</vt:lpstr>
      <vt:lpstr>Lucida Grande</vt:lpstr>
      <vt:lpstr>Monaco</vt:lpstr>
      <vt:lpstr>ModernPortfolio</vt:lpstr>
      <vt:lpstr>OSI, the Internet &amp; the HTTP Protocol</vt:lpstr>
      <vt:lpstr>The Internet</vt:lpstr>
      <vt:lpstr>Underlying nature of the Internet -  Protocols &amp; Standards</vt:lpstr>
      <vt:lpstr>OSI Model</vt:lpstr>
      <vt:lpstr>OSI Analogy</vt:lpstr>
      <vt:lpstr>OSI &amp; TCP/IP</vt:lpstr>
      <vt:lpstr>TCP/IP Protocol Suite</vt:lpstr>
      <vt:lpstr>TCP/IP Protocol Suite</vt:lpstr>
      <vt:lpstr>Lifecycle of a Hyperlink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 / Server</vt:lpstr>
      <vt:lpstr>HTTP URLs</vt:lpstr>
      <vt:lpstr>HTTP Components</vt:lpstr>
      <vt:lpstr>HTTP Request Methods</vt:lpstr>
      <vt:lpstr>Response Status Codes</vt:lpstr>
      <vt:lpstr>PowerPoint Presentation</vt:lpstr>
      <vt:lpstr>General Headers</vt:lpstr>
      <vt:lpstr>Content</vt:lpstr>
      <vt:lpstr>Statelessness</vt:lpstr>
      <vt:lpstr>GET Example</vt:lpstr>
      <vt:lpstr>Request Line</vt:lpstr>
      <vt:lpstr>Request Header</vt:lpstr>
      <vt:lpstr>Request Parameters (1)</vt:lpstr>
      <vt:lpstr>Request Parameters: as part of request chain</vt:lpstr>
      <vt:lpstr>Extra Request Data</vt:lpstr>
      <vt:lpstr>Response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OSI, the Internet &amp; the HTTP Protocol</dc:title>
  <cp:lastModifiedBy>Eamonn Deleastar</cp:lastModifiedBy>
  <cp:revision>2</cp:revision>
  <dcterms:modified xsi:type="dcterms:W3CDTF">2017-11-22T08:22:43Z</dcterms:modified>
</cp:coreProperties>
</file>